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10.xml.rels" ContentType="application/vnd.openxmlformats-package.relationships+xml"/>
  <Override PartName="/ppt/notesSlides/_rels/notesSlide7.xml.rels" ContentType="application/vnd.openxmlformats-package.relationships+xml"/>
  <Override PartName="/ppt/notesSlides/_rels/notesSlide11.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9.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media/image1.png" ContentType="image/png"/>
  <Override PartName="/ppt/media/image2.png" ContentType="image/png"/>
  <Override PartName="/ppt/media/image4.jpeg" ContentType="image/jpeg"/>
  <Override PartName="/ppt/media/image3.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jpeg" ContentType="image/jpeg"/>
  <Override PartName="/ppt/media/image31.jpeg" ContentType="image/jpeg"/>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8288000" cy="10287000"/>
  <p:notesSz cx="10287000" cy="18288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PlaceHolder 1"/>
          <p:cNvSpPr>
            <a:spLocks noGrp="1"/>
          </p:cNvSpPr>
          <p:nvPr>
            <p:ph type="sldImg"/>
          </p:nvPr>
        </p:nvSpPr>
        <p:spPr>
          <a:xfrm>
            <a:off x="0" y="812520"/>
            <a:ext cx="0" cy="0"/>
          </a:xfrm>
          <a:prstGeom prst="rect">
            <a:avLst/>
          </a:prstGeom>
          <a:noFill/>
          <a:ln w="0">
            <a:noFill/>
          </a:ln>
        </p:spPr>
        <p:txBody>
          <a:bodyPr lIns="0" rIns="0" tIns="0" bIns="0" anchor="ctr">
            <a:noAutofit/>
          </a:bodyPr>
          <a:p>
            <a:r>
              <a:rPr b="0" lang="ro-RO" sz="1800" spc="-1" strike="noStrike">
                <a:solidFill>
                  <a:schemeClr val="dk1"/>
                </a:solidFill>
                <a:latin typeface="Calibri"/>
              </a:rPr>
              <a:t>Click to move the slide</a:t>
            </a:r>
            <a:endParaRPr b="0" lang="ro-RO" sz="1800" spc="-1" strike="noStrike">
              <a:solidFill>
                <a:schemeClr val="dk1"/>
              </a:solidFill>
              <a:latin typeface="Calibri"/>
            </a:endParaRPr>
          </a:p>
        </p:txBody>
      </p:sp>
      <p:sp>
        <p:nvSpPr>
          <p:cNvPr id="8"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ro-RO" sz="2000" spc="-1" strike="noStrike">
                <a:solidFill>
                  <a:srgbClr val="000000"/>
                </a:solidFill>
                <a:latin typeface="Arial"/>
              </a:rPr>
              <a:t>Click to edit the notes format</a:t>
            </a:r>
            <a:endParaRPr b="0" lang="ro-RO" sz="2000" spc="-1" strike="noStrike">
              <a:solidFill>
                <a:srgbClr val="000000"/>
              </a:solidFill>
              <a:latin typeface="Arial"/>
            </a:endParaRPr>
          </a:p>
        </p:txBody>
      </p:sp>
      <p:sp>
        <p:nvSpPr>
          <p:cNvPr id="9"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ro-RO" sz="1400" spc="-1" strike="noStrike">
                <a:solidFill>
                  <a:srgbClr val="000000"/>
                </a:solidFill>
                <a:latin typeface="Times New Roman"/>
              </a:rPr>
              <a:t>&lt;header&gt;</a:t>
            </a:r>
            <a:endParaRPr b="0" lang="ro-RO" sz="1400" spc="-1" strike="noStrike">
              <a:solidFill>
                <a:srgbClr val="000000"/>
              </a:solidFill>
              <a:latin typeface="Times New Roman"/>
            </a:endParaRPr>
          </a:p>
        </p:txBody>
      </p:sp>
      <p:sp>
        <p:nvSpPr>
          <p:cNvPr id="10" name="PlaceHolder 4"/>
          <p:cNvSpPr>
            <a:spLocks noGrp="1"/>
          </p:cNvSpPr>
          <p:nvPr>
            <p:ph type="dt" idx="4"/>
          </p:nvPr>
        </p:nvSpPr>
        <p:spPr>
          <a:xfrm>
            <a:off x="4278960" y="0"/>
            <a:ext cx="3280680" cy="534240"/>
          </a:xfrm>
          <a:prstGeom prst="rect">
            <a:avLst/>
          </a:prstGeom>
          <a:noFill/>
          <a:ln w="0">
            <a:noFill/>
          </a:ln>
        </p:spPr>
        <p:txBody>
          <a:bodyPr lIns="0" rIns="0" tIns="0" bIns="0" anchor="t">
            <a:noAutofit/>
          </a:bodyPr>
          <a:lstStyle>
            <a:lvl1pPr indent="0" algn="r">
              <a:buNone/>
              <a:defRPr b="0" lang="ro-RO" sz="1400" spc="-1" strike="noStrike">
                <a:solidFill>
                  <a:srgbClr val="000000"/>
                </a:solidFill>
                <a:latin typeface="Times New Roman"/>
              </a:defRPr>
            </a:lvl1pPr>
          </a:lstStyle>
          <a:p>
            <a:pPr indent="0" algn="r">
              <a:buNone/>
            </a:pPr>
            <a:r>
              <a:rPr b="0" lang="ro-RO" sz="1400" spc="-1" strike="noStrike">
                <a:solidFill>
                  <a:srgbClr val="000000"/>
                </a:solidFill>
                <a:latin typeface="Times New Roman"/>
              </a:rPr>
              <a:t>&lt;date/time&gt;</a:t>
            </a:r>
            <a:endParaRPr b="0" lang="ro-RO" sz="1400" spc="-1" strike="noStrike">
              <a:solidFill>
                <a:srgbClr val="000000"/>
              </a:solidFill>
              <a:latin typeface="Times New Roman"/>
            </a:endParaRPr>
          </a:p>
        </p:txBody>
      </p:sp>
      <p:sp>
        <p:nvSpPr>
          <p:cNvPr id="11" name="PlaceHolder 5"/>
          <p:cNvSpPr>
            <a:spLocks noGrp="1"/>
          </p:cNvSpPr>
          <p:nvPr>
            <p:ph type="ftr" idx="5"/>
          </p:nvPr>
        </p:nvSpPr>
        <p:spPr>
          <a:xfrm>
            <a:off x="0" y="10157400"/>
            <a:ext cx="3280680" cy="534240"/>
          </a:xfrm>
          <a:prstGeom prst="rect">
            <a:avLst/>
          </a:prstGeom>
          <a:noFill/>
          <a:ln w="0">
            <a:noFill/>
          </a:ln>
        </p:spPr>
        <p:txBody>
          <a:bodyPr lIns="0" rIns="0" tIns="0" bIns="0" anchor="b">
            <a:noAutofit/>
          </a:bodyPr>
          <a:lstStyle>
            <a:lvl1pPr indent="0">
              <a:buNone/>
              <a:defRPr b="0" lang="ro-RO" sz="1400" spc="-1" strike="noStrike">
                <a:solidFill>
                  <a:srgbClr val="000000"/>
                </a:solidFill>
                <a:latin typeface="Times New Roman"/>
              </a:defRPr>
            </a:lvl1pPr>
          </a:lstStyle>
          <a:p>
            <a:pPr indent="0">
              <a:buNone/>
            </a:pPr>
            <a:r>
              <a:rPr b="0" lang="ro-RO" sz="1400" spc="-1" strike="noStrike">
                <a:solidFill>
                  <a:srgbClr val="000000"/>
                </a:solidFill>
                <a:latin typeface="Times New Roman"/>
              </a:rPr>
              <a:t>&lt;footer&gt;</a:t>
            </a:r>
            <a:endParaRPr b="0" lang="ro-RO" sz="1400" spc="-1" strike="noStrike">
              <a:solidFill>
                <a:srgbClr val="000000"/>
              </a:solidFill>
              <a:latin typeface="Times New Roman"/>
            </a:endParaRPr>
          </a:p>
        </p:txBody>
      </p:sp>
      <p:sp>
        <p:nvSpPr>
          <p:cNvPr id="12" name="PlaceHolder 6"/>
          <p:cNvSpPr>
            <a:spLocks noGrp="1"/>
          </p:cNvSpPr>
          <p:nvPr>
            <p:ph type="sldNum" idx="6"/>
          </p:nvPr>
        </p:nvSpPr>
        <p:spPr>
          <a:xfrm>
            <a:off x="4278960" y="10157400"/>
            <a:ext cx="3280680" cy="534240"/>
          </a:xfrm>
          <a:prstGeom prst="rect">
            <a:avLst/>
          </a:prstGeom>
          <a:noFill/>
          <a:ln w="0">
            <a:noFill/>
          </a:ln>
        </p:spPr>
        <p:txBody>
          <a:bodyPr lIns="0" rIns="0" tIns="0" bIns="0" anchor="b">
            <a:noAutofit/>
          </a:bodyPr>
          <a:lstStyle>
            <a:lvl1pPr indent="0" algn="r">
              <a:buNone/>
              <a:defRPr b="0" lang="ro-RO" sz="1400" spc="-1" strike="noStrike">
                <a:solidFill>
                  <a:srgbClr val="000000"/>
                </a:solidFill>
                <a:latin typeface="Times New Roman"/>
              </a:defRPr>
            </a:lvl1pPr>
          </a:lstStyle>
          <a:p>
            <a:pPr indent="0" algn="r">
              <a:buNone/>
            </a:pPr>
            <a:fld id="{EFAA7476-79B1-436D-99DF-A6628468B1DB}" type="slidenum">
              <a:rPr b="0" lang="ro-RO" sz="1400" spc="-1" strike="noStrike">
                <a:solidFill>
                  <a:srgbClr val="000000"/>
                </a:solidFill>
                <a:latin typeface="Times New Roman"/>
              </a:rPr>
              <a:t>&lt;number&gt;</a:t>
            </a:fld>
            <a:endParaRPr b="0" lang="ro-RO"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sldImg"/>
          </p:nvPr>
        </p:nvSpPr>
        <p:spPr>
          <a:xfrm>
            <a:off x="0" y="0"/>
            <a:ext cx="0" cy="0"/>
          </a:xfrm>
          <a:prstGeom prst="rect">
            <a:avLst/>
          </a:prstGeom>
          <a:ln w="0">
            <a:noFill/>
          </a:ln>
        </p:spPr>
      </p:sp>
      <p:sp>
        <p:nvSpPr>
          <p:cNvPr id="236"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37" name="PlaceHolder 3"/>
          <p:cNvSpPr>
            <a:spLocks noGrp="1"/>
          </p:cNvSpPr>
          <p:nvPr>
            <p:ph type="sldNum" idx="13"/>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6260F4C8-2910-4CB7-92D0-E454AFBA053B}"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type="sldImg"/>
          </p:nvPr>
        </p:nvSpPr>
        <p:spPr>
          <a:xfrm>
            <a:off x="0" y="0"/>
            <a:ext cx="0" cy="0"/>
          </a:xfrm>
          <a:prstGeom prst="rect">
            <a:avLst/>
          </a:prstGeom>
          <a:ln w="0">
            <a:noFill/>
          </a:ln>
        </p:spPr>
      </p:sp>
      <p:sp>
        <p:nvSpPr>
          <p:cNvPr id="239"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40" name="PlaceHolder 3"/>
          <p:cNvSpPr>
            <a:spLocks noGrp="1"/>
          </p:cNvSpPr>
          <p:nvPr>
            <p:ph type="sldNum" idx="14"/>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D953CDD9-0483-4128-8D79-EAC6FB681B0C}"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PlaceHolder 1"/>
          <p:cNvSpPr>
            <a:spLocks noGrp="1"/>
          </p:cNvSpPr>
          <p:nvPr>
            <p:ph type="sldImg"/>
          </p:nvPr>
        </p:nvSpPr>
        <p:spPr>
          <a:xfrm>
            <a:off x="0" y="0"/>
            <a:ext cx="0" cy="0"/>
          </a:xfrm>
          <a:prstGeom prst="rect">
            <a:avLst/>
          </a:prstGeom>
          <a:ln w="0">
            <a:noFill/>
          </a:ln>
        </p:spPr>
      </p:sp>
      <p:sp>
        <p:nvSpPr>
          <p:cNvPr id="242"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43" name="PlaceHolder 3"/>
          <p:cNvSpPr>
            <a:spLocks noGrp="1"/>
          </p:cNvSpPr>
          <p:nvPr>
            <p:ph type="sldNum" idx="15"/>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27E6D4D7-98D3-4D66-B3EB-863DA0E8D5AA}"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sldImg"/>
          </p:nvPr>
        </p:nvSpPr>
        <p:spPr>
          <a:xfrm>
            <a:off x="0" y="0"/>
            <a:ext cx="0" cy="0"/>
          </a:xfrm>
          <a:prstGeom prst="rect">
            <a:avLst/>
          </a:prstGeom>
          <a:ln w="0">
            <a:noFill/>
          </a:ln>
        </p:spPr>
      </p:sp>
      <p:sp>
        <p:nvSpPr>
          <p:cNvPr id="245"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46" name="PlaceHolder 3"/>
          <p:cNvSpPr>
            <a:spLocks noGrp="1"/>
          </p:cNvSpPr>
          <p:nvPr>
            <p:ph type="sldNum" idx="16"/>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FCC68CDF-4D77-44AB-8D7B-4FD8FBCA5834}"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PlaceHolder 1"/>
          <p:cNvSpPr>
            <a:spLocks noGrp="1"/>
          </p:cNvSpPr>
          <p:nvPr>
            <p:ph type="sldImg"/>
          </p:nvPr>
        </p:nvSpPr>
        <p:spPr>
          <a:xfrm>
            <a:off x="0" y="0"/>
            <a:ext cx="0" cy="0"/>
          </a:xfrm>
          <a:prstGeom prst="rect">
            <a:avLst/>
          </a:prstGeom>
          <a:ln w="0">
            <a:noFill/>
          </a:ln>
        </p:spPr>
      </p:sp>
      <p:sp>
        <p:nvSpPr>
          <p:cNvPr id="248"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49" name="PlaceHolder 3"/>
          <p:cNvSpPr>
            <a:spLocks noGrp="1"/>
          </p:cNvSpPr>
          <p:nvPr>
            <p:ph type="sldNum" idx="17"/>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D5E40337-3130-46E5-A1BA-5FB8397E7D91}"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PlaceHolder 1"/>
          <p:cNvSpPr>
            <a:spLocks noGrp="1"/>
          </p:cNvSpPr>
          <p:nvPr>
            <p:ph type="sldImg"/>
          </p:nvPr>
        </p:nvSpPr>
        <p:spPr>
          <a:xfrm>
            <a:off x="0" y="0"/>
            <a:ext cx="0" cy="0"/>
          </a:xfrm>
          <a:prstGeom prst="rect">
            <a:avLst/>
          </a:prstGeom>
          <a:ln w="0">
            <a:noFill/>
          </a:ln>
        </p:spPr>
      </p:sp>
      <p:sp>
        <p:nvSpPr>
          <p:cNvPr id="251"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52" name="PlaceHolder 3"/>
          <p:cNvSpPr>
            <a:spLocks noGrp="1"/>
          </p:cNvSpPr>
          <p:nvPr>
            <p:ph type="sldNum" idx="18"/>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58982958-F108-49D4-B7F3-AD9180BA02B2}"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PlaceHolder 1"/>
          <p:cNvSpPr>
            <a:spLocks noGrp="1"/>
          </p:cNvSpPr>
          <p:nvPr>
            <p:ph type="sldImg"/>
          </p:nvPr>
        </p:nvSpPr>
        <p:spPr>
          <a:xfrm>
            <a:off x="0" y="0"/>
            <a:ext cx="0" cy="0"/>
          </a:xfrm>
          <a:prstGeom prst="rect">
            <a:avLst/>
          </a:prstGeom>
          <a:ln w="0">
            <a:noFill/>
          </a:ln>
        </p:spPr>
      </p:sp>
      <p:sp>
        <p:nvSpPr>
          <p:cNvPr id="254"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55" name="PlaceHolder 3"/>
          <p:cNvSpPr>
            <a:spLocks noGrp="1"/>
          </p:cNvSpPr>
          <p:nvPr>
            <p:ph type="sldNum" idx="19"/>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9C4CBB18-6D02-4C2A-A35D-56A0364BE2E3}"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type="sldImg"/>
          </p:nvPr>
        </p:nvSpPr>
        <p:spPr>
          <a:xfrm>
            <a:off x="0" y="0"/>
            <a:ext cx="0" cy="0"/>
          </a:xfrm>
          <a:prstGeom prst="rect">
            <a:avLst/>
          </a:prstGeom>
          <a:ln w="0">
            <a:noFill/>
          </a:ln>
        </p:spPr>
      </p:sp>
      <p:sp>
        <p:nvSpPr>
          <p:cNvPr id="257"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58" name="PlaceHolder 3"/>
          <p:cNvSpPr>
            <a:spLocks noGrp="1"/>
          </p:cNvSpPr>
          <p:nvPr>
            <p:ph type="sldNum" idx="20"/>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8857C80B-8D0A-4A71-AA9E-F946B44DD3F5}"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sldImg"/>
          </p:nvPr>
        </p:nvSpPr>
        <p:spPr>
          <a:xfrm>
            <a:off x="0" y="0"/>
            <a:ext cx="0" cy="0"/>
          </a:xfrm>
          <a:prstGeom prst="rect">
            <a:avLst/>
          </a:prstGeom>
          <a:ln w="0">
            <a:noFill/>
          </a:ln>
        </p:spPr>
      </p:sp>
      <p:sp>
        <p:nvSpPr>
          <p:cNvPr id="260"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61" name="PlaceHolder 3"/>
          <p:cNvSpPr>
            <a:spLocks noGrp="1"/>
          </p:cNvSpPr>
          <p:nvPr>
            <p:ph type="sldNum" idx="21"/>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4DD73C5C-2411-4A62-942E-BCDB328C54EA}"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type="sldImg"/>
          </p:nvPr>
        </p:nvSpPr>
        <p:spPr>
          <a:xfrm>
            <a:off x="0" y="0"/>
            <a:ext cx="0" cy="0"/>
          </a:xfrm>
          <a:prstGeom prst="rect">
            <a:avLst/>
          </a:prstGeom>
          <a:ln w="0">
            <a:noFill/>
          </a:ln>
        </p:spPr>
      </p:sp>
      <p:sp>
        <p:nvSpPr>
          <p:cNvPr id="218"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19" name="PlaceHolder 3"/>
          <p:cNvSpPr>
            <a:spLocks noGrp="1"/>
          </p:cNvSpPr>
          <p:nvPr>
            <p:ph type="sldNum" idx="7"/>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3E3260B2-E92B-4894-838A-1BE142656F8B}"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sldImg"/>
          </p:nvPr>
        </p:nvSpPr>
        <p:spPr>
          <a:xfrm>
            <a:off x="0" y="0"/>
            <a:ext cx="0" cy="0"/>
          </a:xfrm>
          <a:prstGeom prst="rect">
            <a:avLst/>
          </a:prstGeom>
          <a:ln w="0">
            <a:noFill/>
          </a:ln>
        </p:spPr>
      </p:sp>
      <p:sp>
        <p:nvSpPr>
          <p:cNvPr id="221"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0">
              <a:lnSpc>
                <a:spcPct val="100000"/>
              </a:lnSpc>
              <a:buNone/>
            </a:pPr>
            <a:r>
              <a:rPr b="0" lang="en-US" sz="2000" spc="-1" strike="noStrike">
                <a:solidFill>
                  <a:srgbClr val="000000"/>
                </a:solidFill>
                <a:latin typeface="Arial"/>
              </a:rPr>
              <a:t>De actualizat numărul proiectelor depuse în ziua webinarului.</a:t>
            </a:r>
            <a:endParaRPr b="0" lang="ro-RO" sz="2000" spc="-1" strike="noStrike">
              <a:solidFill>
                <a:srgbClr val="000000"/>
              </a:solidFill>
              <a:latin typeface="Arial"/>
            </a:endParaRPr>
          </a:p>
        </p:txBody>
      </p:sp>
      <p:sp>
        <p:nvSpPr>
          <p:cNvPr id="222" name="PlaceHolder 3"/>
          <p:cNvSpPr>
            <a:spLocks noGrp="1"/>
          </p:cNvSpPr>
          <p:nvPr>
            <p:ph type="sldNum" idx="8"/>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6D6C47C7-B89F-4B1B-8E6C-0683FAAB72D2}"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sldImg"/>
          </p:nvPr>
        </p:nvSpPr>
        <p:spPr>
          <a:xfrm>
            <a:off x="0" y="0"/>
            <a:ext cx="0" cy="0"/>
          </a:xfrm>
          <a:prstGeom prst="rect">
            <a:avLst/>
          </a:prstGeom>
          <a:ln w="0">
            <a:noFill/>
          </a:ln>
        </p:spPr>
      </p:sp>
      <p:sp>
        <p:nvSpPr>
          <p:cNvPr id="224"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25" name="PlaceHolder 3"/>
          <p:cNvSpPr>
            <a:spLocks noGrp="1"/>
          </p:cNvSpPr>
          <p:nvPr>
            <p:ph type="sldNum" idx="9"/>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761F9827-5059-4CA0-865B-C77BA54CFD62}"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PlaceHolder 1"/>
          <p:cNvSpPr>
            <a:spLocks noGrp="1"/>
          </p:cNvSpPr>
          <p:nvPr>
            <p:ph type="sldImg"/>
          </p:nvPr>
        </p:nvSpPr>
        <p:spPr>
          <a:xfrm>
            <a:off x="0" y="0"/>
            <a:ext cx="0" cy="0"/>
          </a:xfrm>
          <a:prstGeom prst="rect">
            <a:avLst/>
          </a:prstGeom>
          <a:ln w="0">
            <a:noFill/>
          </a:ln>
        </p:spPr>
      </p:sp>
      <p:sp>
        <p:nvSpPr>
          <p:cNvPr id="227"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28" name="PlaceHolder 3"/>
          <p:cNvSpPr>
            <a:spLocks noGrp="1"/>
          </p:cNvSpPr>
          <p:nvPr>
            <p:ph type="sldNum" idx="10"/>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04FCC875-FB1B-4210-94A8-0EEC3F4F3095}"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sldImg"/>
          </p:nvPr>
        </p:nvSpPr>
        <p:spPr>
          <a:xfrm>
            <a:off x="0" y="0"/>
            <a:ext cx="0" cy="0"/>
          </a:xfrm>
          <a:prstGeom prst="rect">
            <a:avLst/>
          </a:prstGeom>
          <a:ln w="0">
            <a:noFill/>
          </a:ln>
        </p:spPr>
      </p:sp>
      <p:sp>
        <p:nvSpPr>
          <p:cNvPr id="230"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31" name="PlaceHolder 3"/>
          <p:cNvSpPr>
            <a:spLocks noGrp="1"/>
          </p:cNvSpPr>
          <p:nvPr>
            <p:ph type="sldNum" idx="11"/>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257D2E89-79C6-4C8D-8A22-CC165B242EAF}"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sldImg"/>
          </p:nvPr>
        </p:nvSpPr>
        <p:spPr>
          <a:xfrm>
            <a:off x="0" y="0"/>
            <a:ext cx="0" cy="0"/>
          </a:xfrm>
          <a:prstGeom prst="rect">
            <a:avLst/>
          </a:prstGeom>
          <a:ln w="0">
            <a:noFill/>
          </a:ln>
        </p:spPr>
      </p:sp>
      <p:sp>
        <p:nvSpPr>
          <p:cNvPr id="233"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endParaRPr b="0" lang="ro-RO" sz="1800" spc="-1" strike="noStrike">
              <a:solidFill>
                <a:srgbClr val="000000"/>
              </a:solidFill>
              <a:latin typeface="Arial"/>
            </a:endParaRPr>
          </a:p>
        </p:txBody>
      </p:sp>
      <p:sp>
        <p:nvSpPr>
          <p:cNvPr id="234" name="PlaceHolder 3"/>
          <p:cNvSpPr>
            <a:spLocks noGrp="1"/>
          </p:cNvSpPr>
          <p:nvPr>
            <p:ph type="sldNum" idx="12"/>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mn-lt"/>
                <a:ea typeface="+mn-ea"/>
              </a:defRPr>
            </a:lvl1pPr>
          </a:lstStyle>
          <a:p>
            <a:pPr indent="0" defTabSz="914400">
              <a:lnSpc>
                <a:spcPct val="100000"/>
              </a:lnSpc>
              <a:buNone/>
            </a:pPr>
            <a:fld id="{692144BF-2D0E-40CF-A2FA-6C8F61A22861}" type="slidenum">
              <a:rPr b="0" lang="en-US" sz="1800" spc="-1" strike="noStrike">
                <a:solidFill>
                  <a:schemeClr val="dk1"/>
                </a:solidFill>
                <a:latin typeface="+mn-lt"/>
                <a:ea typeface="+mn-ea"/>
              </a:rPr>
              <a:t>&lt;number&gt;</a:t>
            </a:fld>
            <a:endParaRPr b="0" lang="ro-RO" sz="18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55422CB1-E6BC-4CA5-A7E7-28D2CD8460DB}" type="slidenum">
              <a:t>&lt;#&gt;</a:t>
            </a:fld>
          </a:p>
        </p:txBody>
      </p:sp>
      <p:sp>
        <p:nvSpPr>
          <p:cNvPr id="4" name="PlaceHolder 3"/>
          <p:cNvSpPr>
            <a:spLocks noGrp="1"/>
          </p:cNvSpPr>
          <p:nvPr>
            <p:ph type="dt" idx="1"/>
          </p:nvPr>
        </p:nvSpPr>
        <p:spPr/>
        <p:txBody>
          <a:bodyPr/>
          <a:p>
            <a:r>
              <a:rPr lang="ro-RO"/>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indent="0">
              <a:buNone/>
            </a:pPr>
            <a:r>
              <a:rPr b="0" lang="ro-RO" sz="1800" spc="-1" strike="noStrike">
                <a:solidFill>
                  <a:schemeClr val="dk1"/>
                </a:solidFill>
                <a:latin typeface="Calibri"/>
              </a:rPr>
              <a:t>Click to edit the title text format</a:t>
            </a:r>
            <a:endParaRPr b="0" lang="ro-RO" sz="1800" spc="-1" strike="noStrike">
              <a:solidFill>
                <a:schemeClr val="dk1"/>
              </a:solidFill>
              <a:latin typeface="Calibri"/>
            </a:endParaRPr>
          </a:p>
        </p:txBody>
      </p:sp>
      <p:sp>
        <p:nvSpPr>
          <p:cNvPr id="1"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ro-RO" sz="3200" spc="-1" strike="noStrike">
                <a:solidFill>
                  <a:schemeClr val="dk1"/>
                </a:solidFill>
                <a:latin typeface="Calibri"/>
              </a:rPr>
              <a:t>Click to edit the outline text format</a:t>
            </a:r>
            <a:endParaRPr b="0" lang="ro-RO" sz="3200" spc="-1" strike="noStrike">
              <a:solidFill>
                <a:schemeClr val="dk1"/>
              </a:solidFill>
              <a:latin typeface="Calibri"/>
            </a:endParaRPr>
          </a:p>
          <a:p>
            <a:pPr lvl="1" marL="864000" indent="-324000">
              <a:spcBef>
                <a:spcPts val="1134"/>
              </a:spcBef>
              <a:buClr>
                <a:srgbClr val="000000"/>
              </a:buClr>
              <a:buSzPct val="75000"/>
              <a:buFont typeface="Symbol" charset="2"/>
              <a:buChar char=""/>
            </a:pPr>
            <a:r>
              <a:rPr b="0" lang="ro-RO" sz="2400" spc="-1" strike="noStrike">
                <a:solidFill>
                  <a:schemeClr val="dk1"/>
                </a:solidFill>
                <a:latin typeface="Calibri"/>
              </a:rPr>
              <a:t>Second Outline Level</a:t>
            </a:r>
            <a:endParaRPr b="0" lang="ro-RO" sz="2400" spc="-1" strike="noStrike">
              <a:solidFill>
                <a:schemeClr val="dk1"/>
              </a:solidFill>
              <a:latin typeface="Calibri"/>
            </a:endParaRPr>
          </a:p>
          <a:p>
            <a:pPr lvl="2" marL="1296000" indent="-288000">
              <a:spcBef>
                <a:spcPts val="850"/>
              </a:spcBef>
              <a:buClr>
                <a:srgbClr val="000000"/>
              </a:buClr>
              <a:buSzPct val="45000"/>
              <a:buFont typeface="Wingdings" charset="2"/>
              <a:buChar char=""/>
            </a:pPr>
            <a:r>
              <a:rPr b="0" lang="ro-RO" sz="2000" spc="-1" strike="noStrike">
                <a:solidFill>
                  <a:schemeClr val="dk1"/>
                </a:solidFill>
                <a:latin typeface="Calibri"/>
              </a:rPr>
              <a:t>Third Outline Level</a:t>
            </a:r>
            <a:endParaRPr b="0" lang="ro-RO" sz="2000" spc="-1" strike="noStrike">
              <a:solidFill>
                <a:schemeClr val="dk1"/>
              </a:solidFill>
              <a:latin typeface="Calibri"/>
            </a:endParaRPr>
          </a:p>
          <a:p>
            <a:pPr lvl="3" marL="1728000" indent="-216000">
              <a:spcBef>
                <a:spcPts val="567"/>
              </a:spcBef>
              <a:buClr>
                <a:srgbClr val="000000"/>
              </a:buClr>
              <a:buSzPct val="75000"/>
              <a:buFont typeface="Symbol" charset="2"/>
              <a:buChar char=""/>
            </a:pPr>
            <a:r>
              <a:rPr b="0" lang="ro-RO" sz="2000" spc="-1" strike="noStrike">
                <a:solidFill>
                  <a:schemeClr val="dk1"/>
                </a:solidFill>
                <a:latin typeface="Calibri"/>
              </a:rPr>
              <a:t>Fourth Outline Level</a:t>
            </a:r>
            <a:endParaRPr b="0" lang="ro-RO" sz="2000" spc="-1" strike="noStrike">
              <a:solidFill>
                <a:schemeClr val="dk1"/>
              </a:solidFill>
              <a:latin typeface="Calibri"/>
            </a:endParaRPr>
          </a:p>
          <a:p>
            <a:pPr lvl="4" marL="2160000" indent="-216000">
              <a:spcBef>
                <a:spcPts val="283"/>
              </a:spcBef>
              <a:buClr>
                <a:srgbClr val="000000"/>
              </a:buClr>
              <a:buSzPct val="45000"/>
              <a:buFont typeface="Wingdings" charset="2"/>
              <a:buChar char=""/>
            </a:pPr>
            <a:r>
              <a:rPr b="0" lang="ro-RO" sz="2000" spc="-1" strike="noStrike">
                <a:solidFill>
                  <a:schemeClr val="dk1"/>
                </a:solidFill>
                <a:latin typeface="Calibri"/>
              </a:rPr>
              <a:t>Fifth Outline Level</a:t>
            </a:r>
            <a:endParaRPr b="0" lang="ro-RO" sz="2000" spc="-1" strike="noStrike">
              <a:solidFill>
                <a:schemeClr val="dk1"/>
              </a:solidFill>
              <a:latin typeface="Calibri"/>
            </a:endParaRPr>
          </a:p>
          <a:p>
            <a:pPr lvl="5" marL="2592000" indent="-216000">
              <a:spcBef>
                <a:spcPts val="283"/>
              </a:spcBef>
              <a:buClr>
                <a:srgbClr val="000000"/>
              </a:buClr>
              <a:buSzPct val="45000"/>
              <a:buFont typeface="Wingdings" charset="2"/>
              <a:buChar char=""/>
            </a:pPr>
            <a:r>
              <a:rPr b="0" lang="ro-RO" sz="2000" spc="-1" strike="noStrike">
                <a:solidFill>
                  <a:schemeClr val="dk1"/>
                </a:solidFill>
                <a:latin typeface="Calibri"/>
              </a:rPr>
              <a:t>Sixth Outline Level</a:t>
            </a:r>
            <a:endParaRPr b="0" lang="ro-RO" sz="2000" spc="-1" strike="noStrike">
              <a:solidFill>
                <a:schemeClr val="dk1"/>
              </a:solidFill>
              <a:latin typeface="Calibri"/>
            </a:endParaRPr>
          </a:p>
          <a:p>
            <a:pPr lvl="6" marL="3024000" indent="-216000">
              <a:spcBef>
                <a:spcPts val="283"/>
              </a:spcBef>
              <a:buClr>
                <a:srgbClr val="000000"/>
              </a:buClr>
              <a:buSzPct val="45000"/>
              <a:buFont typeface="Wingdings" charset="2"/>
              <a:buChar char=""/>
            </a:pPr>
            <a:r>
              <a:rPr b="0" lang="ro-RO" sz="2000" spc="-1" strike="noStrike">
                <a:solidFill>
                  <a:schemeClr val="dk1"/>
                </a:solidFill>
                <a:latin typeface="Calibri"/>
              </a:rPr>
              <a:t>Seventh Outline Level</a:t>
            </a:r>
            <a:endParaRPr b="0" lang="ro-RO" sz="2000" spc="-1" strike="noStrike">
              <a:solidFill>
                <a:schemeClr val="dk1"/>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dt" idx="1"/>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Calibri"/>
              </a:defRPr>
            </a:lvl1pPr>
          </a:lstStyle>
          <a:p>
            <a:pPr indent="0" defTabSz="914400">
              <a:lnSpc>
                <a:spcPct val="100000"/>
              </a:lnSpc>
              <a:buNone/>
            </a:pPr>
            <a:r>
              <a:rPr b="0" lang="en-US" sz="1800" spc="-1" strike="noStrike">
                <a:solidFill>
                  <a:schemeClr val="dk1"/>
                </a:solidFill>
                <a:latin typeface="Calibri"/>
              </a:rPr>
              <a:t>&lt;date/time&gt;</a:t>
            </a:r>
            <a:endParaRPr b="0" lang="ro-RO" sz="1800" spc="-1" strike="noStrike">
              <a:solidFill>
                <a:srgbClr val="000000"/>
              </a:solidFill>
              <a:latin typeface="Times New Roman"/>
            </a:endParaRPr>
          </a:p>
        </p:txBody>
      </p:sp>
      <p:sp>
        <p:nvSpPr>
          <p:cNvPr id="3" name="PlaceHolder 2"/>
          <p:cNvSpPr>
            <a:spLocks noGrp="1"/>
          </p:cNvSpPr>
          <p:nvPr>
            <p:ph type="ftr" idx="2"/>
          </p:nvPr>
        </p:nvSpPr>
        <p:spPr>
          <a:xfrm>
            <a:off x="0" y="0"/>
            <a:ext cx="0" cy="0"/>
          </a:xfrm>
          <a:prstGeom prst="rect">
            <a:avLst/>
          </a:prstGeom>
          <a:noFill/>
          <a:ln w="0">
            <a:noFill/>
          </a:ln>
        </p:spPr>
        <p:txBody>
          <a:bodyPr lIns="90000" rIns="90000" tIns="-45000" bIns="-45000" anchor="t">
            <a:noAutofit/>
          </a:bodyPr>
          <a:lstStyle>
            <a:lvl1pPr indent="0" algn="ctr">
              <a:buNone/>
              <a:defRPr b="0" lang="ro-RO" sz="1400" spc="-1" strike="noStrike">
                <a:solidFill>
                  <a:srgbClr val="000000"/>
                </a:solidFill>
                <a:latin typeface="Times New Roman"/>
              </a:defRPr>
            </a:lvl1pPr>
          </a:lstStyle>
          <a:p>
            <a:pPr indent="0" algn="ctr">
              <a:buNone/>
            </a:pPr>
            <a:r>
              <a:rPr b="0" lang="ro-RO" sz="1400" spc="-1" strike="noStrike">
                <a:solidFill>
                  <a:srgbClr val="000000"/>
                </a:solidFill>
                <a:latin typeface="Times New Roman"/>
              </a:rPr>
              <a:t>&lt;footer&gt;</a:t>
            </a:r>
            <a:endParaRPr b="0" lang="ro-RO" sz="1400" spc="-1" strike="noStrike">
              <a:solidFill>
                <a:srgbClr val="000000"/>
              </a:solidFill>
              <a:latin typeface="Times New Roman"/>
            </a:endParaRPr>
          </a:p>
        </p:txBody>
      </p:sp>
      <p:sp>
        <p:nvSpPr>
          <p:cNvPr id="4" name="PlaceHolder 3"/>
          <p:cNvSpPr>
            <a:spLocks noGrp="1"/>
          </p:cNvSpPr>
          <p:nvPr>
            <p:ph type="sldNum" idx="3"/>
          </p:nvPr>
        </p:nvSpPr>
        <p:spPr>
          <a:xfrm>
            <a:off x="0" y="0"/>
            <a:ext cx="0" cy="0"/>
          </a:xfrm>
          <a:prstGeom prst="rect">
            <a:avLst/>
          </a:prstGeom>
          <a:noFill/>
          <a:ln w="0">
            <a:noFill/>
          </a:ln>
        </p:spPr>
        <p:txBody>
          <a:bodyPr lIns="90000" rIns="90000" tIns="-45000" bIns="-45000" anchor="t">
            <a:noAutofit/>
          </a:bodyPr>
          <a:lstStyle>
            <a:lvl1pPr indent="0" defTabSz="914400">
              <a:lnSpc>
                <a:spcPct val="100000"/>
              </a:lnSpc>
              <a:buNone/>
              <a:defRPr b="0" lang="en-US" sz="1800" spc="-1" strike="noStrike">
                <a:solidFill>
                  <a:schemeClr val="dk1"/>
                </a:solidFill>
                <a:latin typeface="Calibri"/>
              </a:defRPr>
            </a:lvl1pPr>
          </a:lstStyle>
          <a:p>
            <a:pPr indent="0" defTabSz="914400">
              <a:lnSpc>
                <a:spcPct val="100000"/>
              </a:lnSpc>
              <a:buNone/>
            </a:pPr>
            <a:fld id="{EB141C88-E1BC-49C0-986D-205311453303}" type="slidenum">
              <a:rPr b="0" lang="en-US" sz="1800" spc="-1" strike="noStrike">
                <a:solidFill>
                  <a:schemeClr val="dk1"/>
                </a:solidFill>
                <a:latin typeface="Calibri"/>
              </a:rPr>
              <a:t>&lt;number&gt;</a:t>
            </a:fld>
            <a:endParaRPr b="0" lang="ro-RO" sz="1800" spc="-1" strike="noStrike">
              <a:solidFill>
                <a:srgbClr val="000000"/>
              </a:solidFill>
              <a:latin typeface="Times New Roman"/>
            </a:endParaRPr>
          </a:p>
        </p:txBody>
      </p:sp>
      <p:sp>
        <p:nvSpPr>
          <p:cNvPr id="5" name="PlaceHolder 4"/>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indent="0">
              <a:buNone/>
            </a:pPr>
            <a:r>
              <a:rPr b="0" lang="ro-RO" sz="1800" spc="-1" strike="noStrike">
                <a:solidFill>
                  <a:schemeClr val="dk1"/>
                </a:solidFill>
                <a:latin typeface="Calibri"/>
              </a:rPr>
              <a:t>Click to edit the title text format</a:t>
            </a:r>
            <a:endParaRPr b="0" lang="ro-RO" sz="1800" spc="-1" strike="noStrike">
              <a:solidFill>
                <a:schemeClr val="dk1"/>
              </a:solidFill>
              <a:latin typeface="Calibri"/>
            </a:endParaRPr>
          </a:p>
        </p:txBody>
      </p:sp>
      <p:sp>
        <p:nvSpPr>
          <p:cNvPr id="6" name="PlaceHolder 5"/>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ro-RO" sz="3200" spc="-1" strike="noStrike">
                <a:solidFill>
                  <a:schemeClr val="dk1"/>
                </a:solidFill>
                <a:latin typeface="Calibri"/>
              </a:rPr>
              <a:t>Click to edit the outline text format</a:t>
            </a:r>
            <a:endParaRPr b="0" lang="ro-RO" sz="3200" spc="-1" strike="noStrike">
              <a:solidFill>
                <a:schemeClr val="dk1"/>
              </a:solidFill>
              <a:latin typeface="Calibri"/>
            </a:endParaRPr>
          </a:p>
          <a:p>
            <a:pPr lvl="1" marL="864000" indent="-324000">
              <a:spcBef>
                <a:spcPts val="1134"/>
              </a:spcBef>
              <a:buClr>
                <a:srgbClr val="000000"/>
              </a:buClr>
              <a:buSzPct val="75000"/>
              <a:buFont typeface="Symbol" charset="2"/>
              <a:buChar char=""/>
            </a:pPr>
            <a:r>
              <a:rPr b="0" lang="ro-RO" sz="2400" spc="-1" strike="noStrike">
                <a:solidFill>
                  <a:schemeClr val="dk1"/>
                </a:solidFill>
                <a:latin typeface="Calibri"/>
              </a:rPr>
              <a:t>Second Outline Level</a:t>
            </a:r>
            <a:endParaRPr b="0" lang="ro-RO" sz="2400" spc="-1" strike="noStrike">
              <a:solidFill>
                <a:schemeClr val="dk1"/>
              </a:solidFill>
              <a:latin typeface="Calibri"/>
            </a:endParaRPr>
          </a:p>
          <a:p>
            <a:pPr lvl="2" marL="1296000" indent="-288000">
              <a:spcBef>
                <a:spcPts val="850"/>
              </a:spcBef>
              <a:buClr>
                <a:srgbClr val="000000"/>
              </a:buClr>
              <a:buSzPct val="45000"/>
              <a:buFont typeface="Wingdings" charset="2"/>
              <a:buChar char=""/>
            </a:pPr>
            <a:r>
              <a:rPr b="0" lang="ro-RO" sz="2000" spc="-1" strike="noStrike">
                <a:solidFill>
                  <a:schemeClr val="dk1"/>
                </a:solidFill>
                <a:latin typeface="Calibri"/>
              </a:rPr>
              <a:t>Third Outline Level</a:t>
            </a:r>
            <a:endParaRPr b="0" lang="ro-RO" sz="2000" spc="-1" strike="noStrike">
              <a:solidFill>
                <a:schemeClr val="dk1"/>
              </a:solidFill>
              <a:latin typeface="Calibri"/>
            </a:endParaRPr>
          </a:p>
          <a:p>
            <a:pPr lvl="3" marL="1728000" indent="-216000">
              <a:spcBef>
                <a:spcPts val="567"/>
              </a:spcBef>
              <a:buClr>
                <a:srgbClr val="000000"/>
              </a:buClr>
              <a:buSzPct val="75000"/>
              <a:buFont typeface="Symbol" charset="2"/>
              <a:buChar char=""/>
            </a:pPr>
            <a:r>
              <a:rPr b="0" lang="ro-RO" sz="2000" spc="-1" strike="noStrike">
                <a:solidFill>
                  <a:schemeClr val="dk1"/>
                </a:solidFill>
                <a:latin typeface="Calibri"/>
              </a:rPr>
              <a:t>Fourth Outline Level</a:t>
            </a:r>
            <a:endParaRPr b="0" lang="ro-RO" sz="2000" spc="-1" strike="noStrike">
              <a:solidFill>
                <a:schemeClr val="dk1"/>
              </a:solidFill>
              <a:latin typeface="Calibri"/>
            </a:endParaRPr>
          </a:p>
          <a:p>
            <a:pPr lvl="4" marL="2160000" indent="-216000">
              <a:spcBef>
                <a:spcPts val="283"/>
              </a:spcBef>
              <a:buClr>
                <a:srgbClr val="000000"/>
              </a:buClr>
              <a:buSzPct val="45000"/>
              <a:buFont typeface="Wingdings" charset="2"/>
              <a:buChar char=""/>
            </a:pPr>
            <a:r>
              <a:rPr b="0" lang="ro-RO" sz="2000" spc="-1" strike="noStrike">
                <a:solidFill>
                  <a:schemeClr val="dk1"/>
                </a:solidFill>
                <a:latin typeface="Calibri"/>
              </a:rPr>
              <a:t>Fifth Outline Level</a:t>
            </a:r>
            <a:endParaRPr b="0" lang="ro-RO" sz="2000" spc="-1" strike="noStrike">
              <a:solidFill>
                <a:schemeClr val="dk1"/>
              </a:solidFill>
              <a:latin typeface="Calibri"/>
            </a:endParaRPr>
          </a:p>
          <a:p>
            <a:pPr lvl="5" marL="2592000" indent="-216000">
              <a:spcBef>
                <a:spcPts val="283"/>
              </a:spcBef>
              <a:buClr>
                <a:srgbClr val="000000"/>
              </a:buClr>
              <a:buSzPct val="45000"/>
              <a:buFont typeface="Wingdings" charset="2"/>
              <a:buChar char=""/>
            </a:pPr>
            <a:r>
              <a:rPr b="0" lang="ro-RO" sz="2000" spc="-1" strike="noStrike">
                <a:solidFill>
                  <a:schemeClr val="dk1"/>
                </a:solidFill>
                <a:latin typeface="Calibri"/>
              </a:rPr>
              <a:t>Sixth Outline Level</a:t>
            </a:r>
            <a:endParaRPr b="0" lang="ro-RO" sz="2000" spc="-1" strike="noStrike">
              <a:solidFill>
                <a:schemeClr val="dk1"/>
              </a:solidFill>
              <a:latin typeface="Calibri"/>
            </a:endParaRPr>
          </a:p>
          <a:p>
            <a:pPr lvl="6" marL="3024000" indent="-216000">
              <a:spcBef>
                <a:spcPts val="283"/>
              </a:spcBef>
              <a:buClr>
                <a:srgbClr val="000000"/>
              </a:buClr>
              <a:buSzPct val="45000"/>
              <a:buFont typeface="Wingdings" charset="2"/>
              <a:buChar char=""/>
            </a:pPr>
            <a:r>
              <a:rPr b="0" lang="ro-RO" sz="2000" spc="-1" strike="noStrike">
                <a:solidFill>
                  <a:schemeClr val="dk1"/>
                </a:solidFill>
                <a:latin typeface="Calibri"/>
              </a:rPr>
              <a:t>Seventh Outline Level</a:t>
            </a:r>
            <a:endParaRPr b="0" lang="ro-RO" sz="2000" spc="-1" strike="noStrike">
              <a:solidFill>
                <a:schemeClr val="dk1"/>
              </a:solidFill>
              <a:latin typeface="Calibri"/>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4.png"/><Relationship Id="rId6" Type="http://schemas.openxmlformats.org/officeDocument/2006/relationships/slideLayout" Target="../slideLayouts/slideLayout1.xml"/><Relationship Id="rId7"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26.png"/><Relationship Id="rId5" Type="http://schemas.openxmlformats.org/officeDocument/2006/relationships/slideLayout" Target="../slideLayouts/slideLayout1.xml"/><Relationship Id="rId6"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slideLayout" Target="../slideLayouts/slideLayout1.xml"/><Relationship Id="rId7"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image" Target="../media/image2.png"/><Relationship Id="rId3" Type="http://schemas.openxmlformats.org/officeDocument/2006/relationships/slideLayout" Target="../slideLayouts/slideLayout2.xml"/>
</Relationships>
</file>

<file path=ppt/slides/_rels/slide19.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2.png"/><Relationship Id="rId3"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slideLayout" Target="../slideLayouts/slideLayout1.xml"/><Relationship Id="rId6"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slideLayout" Target="../slideLayouts/slideLayout1.xml"/><Relationship Id="rId7"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slideLayout" Target="../slideLayouts/slideLayout1.xml"/><Relationship Id="rId9"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 name="Freeform 2"/>
          <p:cNvSpPr/>
          <p:nvPr/>
        </p:nvSpPr>
        <p:spPr>
          <a:xfrm>
            <a:off x="0" y="-355680"/>
            <a:ext cx="18287640" cy="12206880"/>
          </a:xfrm>
          <a:custGeom>
            <a:avLst/>
            <a:gdLst>
              <a:gd name="textAreaLeft" fmla="*/ 0 w 18287640"/>
              <a:gd name="textAreaRight" fmla="*/ 18288000 w 18287640"/>
              <a:gd name="textAreaTop" fmla="*/ 0 h 12206880"/>
              <a:gd name="textAreaBottom" fmla="*/ 12207240 h 12206880"/>
            </a:gdLst>
            <a:ahLst/>
            <a:rect l="textAreaLeft" t="textAreaTop" r="textAreaRight" b="textAreaBottom"/>
            <a:pathLst>
              <a:path w="18288000" h="12207240">
                <a:moveTo>
                  <a:pt x="0" y="0"/>
                </a:moveTo>
                <a:lnTo>
                  <a:pt x="18288000" y="0"/>
                </a:lnTo>
                <a:lnTo>
                  <a:pt x="18288000" y="12207240"/>
                </a:lnTo>
                <a:lnTo>
                  <a:pt x="0" y="1220724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grpSp>
        <p:nvGrpSpPr>
          <p:cNvPr id="14" name="Group 3"/>
          <p:cNvGrpSpPr/>
          <p:nvPr/>
        </p:nvGrpSpPr>
        <p:grpSpPr>
          <a:xfrm>
            <a:off x="5989680" y="5748120"/>
            <a:ext cx="19490400" cy="9746640"/>
            <a:chOff x="5989680" y="5748120"/>
            <a:chExt cx="19490400" cy="9746640"/>
          </a:xfrm>
        </p:grpSpPr>
        <p:sp>
          <p:nvSpPr>
            <p:cNvPr id="15" name="Freeform 4"/>
            <p:cNvSpPr/>
            <p:nvPr/>
          </p:nvSpPr>
          <p:spPr>
            <a:xfrm rot="10800000">
              <a:off x="5989680" y="5747760"/>
              <a:ext cx="19490400" cy="9746640"/>
            </a:xfrm>
            <a:custGeom>
              <a:avLst/>
              <a:gdLst>
                <a:gd name="textAreaLeft" fmla="*/ 0 w 19490400"/>
                <a:gd name="textAreaRight" fmla="*/ 19490760 w 19490400"/>
                <a:gd name="textAreaTop" fmla="*/ 0 h 9746640"/>
                <a:gd name="textAreaBottom" fmla="*/ 9747000 h 9746640"/>
              </a:gdLst>
              <a:ahLst/>
              <a:rect l="textAreaLeft" t="textAreaTop" r="textAreaRight" b="textAreaBottom"/>
              <a:pathLst>
                <a:path w="1520200" h="760215">
                  <a:moveTo>
                    <a:pt x="782658" y="750917"/>
                  </a:moveTo>
                  <a:lnTo>
                    <a:pt x="1516329" y="22399"/>
                  </a:lnTo>
                  <a:cubicBezTo>
                    <a:pt x="1520095" y="18659"/>
                    <a:pt x="1521233" y="13017"/>
                    <a:pt x="1519211" y="8109"/>
                  </a:cubicBezTo>
                  <a:cubicBezTo>
                    <a:pt x="1517188" y="3202"/>
                    <a:pt x="1512405" y="0"/>
                    <a:pt x="1507097" y="0"/>
                  </a:cubicBezTo>
                  <a:lnTo>
                    <a:pt x="13103" y="0"/>
                  </a:lnTo>
                  <a:cubicBezTo>
                    <a:pt x="7795" y="0"/>
                    <a:pt x="3012" y="3202"/>
                    <a:pt x="989" y="8109"/>
                  </a:cubicBezTo>
                  <a:cubicBezTo>
                    <a:pt x="-1034" y="13017"/>
                    <a:pt x="104" y="18659"/>
                    <a:pt x="3871" y="22399"/>
                  </a:cubicBezTo>
                  <a:lnTo>
                    <a:pt x="737542" y="750917"/>
                  </a:lnTo>
                  <a:cubicBezTo>
                    <a:pt x="750026" y="763314"/>
                    <a:pt x="770174" y="763314"/>
                    <a:pt x="782658" y="750917"/>
                  </a:cubicBezTo>
                  <a:close/>
                </a:path>
              </a:pathLst>
            </a:cu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6" name="TextBox 5"/>
            <p:cNvSpPr/>
            <p:nvPr/>
          </p:nvSpPr>
          <p:spPr>
            <a:xfrm rot="10800000">
              <a:off x="8870400" y="10183680"/>
              <a:ext cx="13728960" cy="509148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2659"/>
                </a:lnSpc>
              </a:pPr>
              <a:endParaRPr b="0" lang="ro-RO" sz="1800" spc="-1" strike="noStrike">
                <a:solidFill>
                  <a:schemeClr val="dk1"/>
                </a:solidFill>
                <a:latin typeface="Calibri"/>
              </a:endParaRPr>
            </a:p>
          </p:txBody>
        </p:sp>
      </p:grpSp>
      <p:grpSp>
        <p:nvGrpSpPr>
          <p:cNvPr id="17" name="Group 6"/>
          <p:cNvGrpSpPr/>
          <p:nvPr/>
        </p:nvGrpSpPr>
        <p:grpSpPr>
          <a:xfrm>
            <a:off x="5749560" y="-6065280"/>
            <a:ext cx="18309240" cy="9160200"/>
            <a:chOff x="5749560" y="-6065280"/>
            <a:chExt cx="18309240" cy="9160200"/>
          </a:xfrm>
        </p:grpSpPr>
        <p:sp>
          <p:nvSpPr>
            <p:cNvPr id="18" name="Freeform 7"/>
            <p:cNvSpPr/>
            <p:nvPr/>
          </p:nvSpPr>
          <p:spPr>
            <a:xfrm>
              <a:off x="5749560" y="-6065280"/>
              <a:ext cx="18309240" cy="9160200"/>
            </a:xfrm>
            <a:custGeom>
              <a:avLst/>
              <a:gdLst>
                <a:gd name="textAreaLeft" fmla="*/ 0 w 18309240"/>
                <a:gd name="textAreaRight" fmla="*/ 18309600 w 18309240"/>
                <a:gd name="textAreaTop" fmla="*/ 0 h 9160200"/>
                <a:gd name="textAreaBottom" fmla="*/ 9160560 h 9160200"/>
              </a:gdLst>
              <a:ahLst/>
              <a:rect l="textAreaLeft" t="textAreaTop" r="textAreaRight" b="textAreaBottom"/>
              <a:pathLst>
                <a:path w="1517850" h="759391">
                  <a:moveTo>
                    <a:pt x="782901" y="749509"/>
                  </a:moveTo>
                  <a:lnTo>
                    <a:pt x="1513736" y="23807"/>
                  </a:lnTo>
                  <a:cubicBezTo>
                    <a:pt x="1517739" y="19832"/>
                    <a:pt x="1518948" y="13835"/>
                    <a:pt x="1516799" y="8619"/>
                  </a:cubicBezTo>
                  <a:cubicBezTo>
                    <a:pt x="1514649" y="3404"/>
                    <a:pt x="1509565" y="0"/>
                    <a:pt x="1503924" y="0"/>
                  </a:cubicBezTo>
                  <a:lnTo>
                    <a:pt x="13926" y="0"/>
                  </a:lnTo>
                  <a:cubicBezTo>
                    <a:pt x="8285" y="0"/>
                    <a:pt x="3201" y="3404"/>
                    <a:pt x="1051" y="8619"/>
                  </a:cubicBezTo>
                  <a:cubicBezTo>
                    <a:pt x="-1099" y="13835"/>
                    <a:pt x="111" y="19832"/>
                    <a:pt x="4114" y="23807"/>
                  </a:cubicBezTo>
                  <a:lnTo>
                    <a:pt x="734949" y="749509"/>
                  </a:lnTo>
                  <a:cubicBezTo>
                    <a:pt x="748218" y="762685"/>
                    <a:pt x="769632" y="762685"/>
                    <a:pt x="782901" y="749509"/>
                  </a:cubicBezTo>
                  <a:close/>
                </a:path>
              </a:pathLst>
            </a:custGeom>
            <a:solidFill>
              <a:srgbClr val="172d5d"/>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9" name="TextBox 8"/>
            <p:cNvSpPr/>
            <p:nvPr/>
          </p:nvSpPr>
          <p:spPr>
            <a:xfrm>
              <a:off x="8445600" y="-5858640"/>
              <a:ext cx="12916800" cy="47901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2659"/>
                </a:lnSpc>
              </a:pPr>
              <a:endParaRPr b="0" lang="ro-RO" sz="1800" spc="-1" strike="noStrike">
                <a:solidFill>
                  <a:schemeClr val="dk1"/>
                </a:solidFill>
                <a:latin typeface="Calibri"/>
              </a:endParaRPr>
            </a:p>
          </p:txBody>
        </p:sp>
      </p:grpSp>
      <p:sp>
        <p:nvSpPr>
          <p:cNvPr id="20" name="AutoShape 9"/>
          <p:cNvSpPr/>
          <p:nvPr/>
        </p:nvSpPr>
        <p:spPr>
          <a:xfrm>
            <a:off x="1158840" y="8822520"/>
            <a:ext cx="9070560" cy="360"/>
          </a:xfrm>
          <a:prstGeom prst="line">
            <a:avLst/>
          </a:prstGeom>
          <a:ln cap="rnd" w="66675">
            <a:solidFill>
              <a:srgbClr val="f57f20"/>
            </a:solidFill>
            <a:round/>
          </a:ln>
        </p:spPr>
        <p:style>
          <a:lnRef idx="0"/>
          <a:fillRef idx="0"/>
          <a:effectRef idx="0"/>
          <a:fontRef idx="minor"/>
        </p:style>
        <p:txBody>
          <a:bodyPr lIns="90000" rIns="90000" tIns="-44640" bIns="-44640" anchor="t">
            <a:noAutofit/>
          </a:bodyPr>
          <a:p>
            <a:endParaRPr b="0" lang="en-RO" sz="1800" spc="-1" strike="noStrike">
              <a:solidFill>
                <a:schemeClr val="dk1"/>
              </a:solidFill>
              <a:latin typeface="Calibri"/>
            </a:endParaRPr>
          </a:p>
        </p:txBody>
      </p:sp>
      <p:grpSp>
        <p:nvGrpSpPr>
          <p:cNvPr id="21" name="Group 10"/>
          <p:cNvGrpSpPr/>
          <p:nvPr/>
        </p:nvGrpSpPr>
        <p:grpSpPr>
          <a:xfrm>
            <a:off x="14969520" y="2052000"/>
            <a:ext cx="3290400" cy="3290760"/>
            <a:chOff x="14969520" y="2052000"/>
            <a:chExt cx="3290400" cy="3290760"/>
          </a:xfrm>
        </p:grpSpPr>
        <p:sp>
          <p:nvSpPr>
            <p:cNvPr id="22" name="Freeform 11"/>
            <p:cNvSpPr/>
            <p:nvPr/>
          </p:nvSpPr>
          <p:spPr>
            <a:xfrm rot="2700000">
              <a:off x="15436440" y="2621160"/>
              <a:ext cx="2254320" cy="2254320"/>
            </a:xfrm>
            <a:custGeom>
              <a:avLst/>
              <a:gdLst>
                <a:gd name="textAreaLeft" fmla="*/ 0 w 2254320"/>
                <a:gd name="textAreaRight" fmla="*/ 2254680 w 2254320"/>
                <a:gd name="textAreaTop" fmla="*/ 0 h 2254320"/>
                <a:gd name="textAreaBottom" fmla="*/ 2254680 h 2254320"/>
              </a:gdLst>
              <a:ahLst/>
              <a:rect l="textAreaLeft" t="textAreaTop" r="textAreaRight" b="textAreaBottom"/>
              <a:pathLst>
                <a:path w="593803" h="593803">
                  <a:moveTo>
                    <a:pt x="161390" y="0"/>
                  </a:moveTo>
                  <a:lnTo>
                    <a:pt x="432413" y="0"/>
                  </a:lnTo>
                  <a:cubicBezTo>
                    <a:pt x="475216" y="0"/>
                    <a:pt x="516266" y="17004"/>
                    <a:pt x="546533" y="47270"/>
                  </a:cubicBezTo>
                  <a:cubicBezTo>
                    <a:pt x="576800" y="77537"/>
                    <a:pt x="593803" y="118587"/>
                    <a:pt x="593803" y="161390"/>
                  </a:cubicBezTo>
                  <a:lnTo>
                    <a:pt x="593803" y="432413"/>
                  </a:lnTo>
                  <a:cubicBezTo>
                    <a:pt x="593803" y="475216"/>
                    <a:pt x="576800" y="516266"/>
                    <a:pt x="546533" y="546533"/>
                  </a:cubicBezTo>
                  <a:cubicBezTo>
                    <a:pt x="516266" y="576800"/>
                    <a:pt x="475216" y="593803"/>
                    <a:pt x="432413" y="593803"/>
                  </a:cubicBezTo>
                  <a:lnTo>
                    <a:pt x="161390" y="593803"/>
                  </a:lnTo>
                  <a:cubicBezTo>
                    <a:pt x="118587" y="593803"/>
                    <a:pt x="77537" y="576800"/>
                    <a:pt x="47270" y="546533"/>
                  </a:cubicBezTo>
                  <a:cubicBezTo>
                    <a:pt x="17004" y="516266"/>
                    <a:pt x="0" y="475216"/>
                    <a:pt x="0" y="432413"/>
                  </a:cubicBezTo>
                  <a:lnTo>
                    <a:pt x="0" y="161390"/>
                  </a:lnTo>
                  <a:cubicBezTo>
                    <a:pt x="0" y="118587"/>
                    <a:pt x="17004" y="77537"/>
                    <a:pt x="47270" y="47270"/>
                  </a:cubicBezTo>
                  <a:cubicBezTo>
                    <a:pt x="77537" y="17004"/>
                    <a:pt x="118587" y="0"/>
                    <a:pt x="161390" y="0"/>
                  </a:cubicBezTo>
                  <a:close/>
                </a:path>
              </a:pathLst>
            </a:custGeom>
            <a:solidFill>
              <a:schemeClr val="bg1"/>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23" name="TextBox 12"/>
            <p:cNvSpPr/>
            <p:nvPr/>
          </p:nvSpPr>
          <p:spPr>
            <a:xfrm rot="2700000">
              <a:off x="15487200" y="2497680"/>
              <a:ext cx="2254320" cy="239904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2659"/>
                </a:lnSpc>
              </a:pPr>
              <a:endParaRPr b="0" lang="ro-RO" sz="1800" spc="-1" strike="noStrike">
                <a:solidFill>
                  <a:schemeClr val="dk1"/>
                </a:solidFill>
                <a:latin typeface="Calibri"/>
              </a:endParaRPr>
            </a:p>
          </p:txBody>
        </p:sp>
      </p:grpSp>
      <p:sp>
        <p:nvSpPr>
          <p:cNvPr id="24" name="Freeform 13"/>
          <p:cNvSpPr/>
          <p:nvPr/>
        </p:nvSpPr>
        <p:spPr>
          <a:xfrm>
            <a:off x="13354920" y="764640"/>
            <a:ext cx="2844720" cy="1281960"/>
          </a:xfrm>
          <a:custGeom>
            <a:avLst/>
            <a:gdLst>
              <a:gd name="textAreaLeft" fmla="*/ 0 w 2844720"/>
              <a:gd name="textAreaRight" fmla="*/ 2845080 w 2844720"/>
              <a:gd name="textAreaTop" fmla="*/ 0 h 1281960"/>
              <a:gd name="textAreaBottom" fmla="*/ 1282320 h 1281960"/>
            </a:gdLst>
            <a:ahLst/>
            <a:rect l="textAreaLeft" t="textAreaTop" r="textAreaRight" b="textAreaBottom"/>
            <a:pathLst>
              <a:path w="2104059" h="948266">
                <a:moveTo>
                  <a:pt x="0" y="0"/>
                </a:moveTo>
                <a:lnTo>
                  <a:pt x="2104059" y="0"/>
                </a:lnTo>
                <a:lnTo>
                  <a:pt x="2104059" y="948266"/>
                </a:lnTo>
                <a:lnTo>
                  <a:pt x="0" y="948266"/>
                </a:lnTo>
                <a:lnTo>
                  <a:pt x="0" y="0"/>
                </a:lnTo>
                <a:close/>
              </a:path>
            </a:pathLst>
          </a:custGeom>
          <a:blipFill rotWithShape="0">
            <a:blip r:embed="rId2"/>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25" name="TextBox 15"/>
          <p:cNvSpPr/>
          <p:nvPr/>
        </p:nvSpPr>
        <p:spPr>
          <a:xfrm>
            <a:off x="1109880" y="6375600"/>
            <a:ext cx="11729520" cy="3657240"/>
          </a:xfrm>
          <a:prstGeom prst="rect">
            <a:avLst/>
          </a:prstGeom>
          <a:noFill/>
          <a:ln w="0">
            <a:noFill/>
          </a:ln>
        </p:spPr>
        <p:style>
          <a:lnRef idx="0"/>
          <a:fillRef idx="0"/>
          <a:effectRef idx="0"/>
          <a:fontRef idx="minor"/>
        </p:style>
        <p:txBody>
          <a:bodyPr lIns="0" rIns="0" tIns="0" bIns="0" anchor="t">
            <a:spAutoFit/>
          </a:bodyPr>
          <a:p>
            <a:pPr defTabSz="914400">
              <a:lnSpc>
                <a:spcPct val="100000"/>
              </a:lnSpc>
            </a:pPr>
            <a:r>
              <a:rPr b="1" lang="en-GB" sz="4800" spc="-1" strike="noStrike">
                <a:solidFill>
                  <a:schemeClr val="lt1"/>
                </a:solidFill>
                <a:latin typeface="Poppins"/>
              </a:rPr>
              <a:t>PROGRAMUL PENTRU CONSOLIDAREA IMM-URILOR PRIN ACCES ÎMBUNĂTĂȚIT LA FINANȚARE</a:t>
            </a:r>
            <a:endParaRPr b="0" lang="ro-RO" sz="4800" spc="-1" strike="noStrike">
              <a:solidFill>
                <a:srgbClr val="000000"/>
              </a:solidFill>
              <a:latin typeface="Arial"/>
            </a:endParaRPr>
          </a:p>
          <a:p>
            <a:pPr defTabSz="914400">
              <a:lnSpc>
                <a:spcPct val="100000"/>
              </a:lnSpc>
            </a:pPr>
            <a:endParaRPr b="0" lang="ro-RO" sz="4800" spc="-1" strike="noStrike">
              <a:solidFill>
                <a:srgbClr val="000000"/>
              </a:solidFill>
              <a:latin typeface="Arial"/>
            </a:endParaRPr>
          </a:p>
        </p:txBody>
      </p:sp>
      <p:sp>
        <p:nvSpPr>
          <p:cNvPr id="26" name="TextBox 15"/>
          <p:cNvSpPr/>
          <p:nvPr/>
        </p:nvSpPr>
        <p:spPr>
          <a:xfrm>
            <a:off x="1159200" y="897840"/>
            <a:ext cx="10438920" cy="427320"/>
          </a:xfrm>
          <a:prstGeom prst="rect">
            <a:avLst/>
          </a:prstGeom>
          <a:noFill/>
          <a:ln w="0">
            <a:noFill/>
          </a:ln>
        </p:spPr>
        <p:style>
          <a:lnRef idx="0"/>
          <a:fillRef idx="0"/>
          <a:effectRef idx="0"/>
          <a:fontRef idx="minor"/>
        </p:style>
        <p:txBody>
          <a:bodyPr lIns="0" rIns="0" tIns="0" bIns="0" anchor="t">
            <a:spAutoFit/>
          </a:bodyPr>
          <a:p>
            <a:pPr defTabSz="914400">
              <a:lnSpc>
                <a:spcPct val="100000"/>
              </a:lnSpc>
            </a:pPr>
            <a:r>
              <a:rPr b="0" lang="en-GB" sz="2800" spc="-1" strike="noStrike">
                <a:solidFill>
                  <a:schemeClr val="lt1"/>
                </a:solidFill>
                <a:latin typeface="Poppins"/>
              </a:rPr>
              <a:t>3 septembrie 2026  -  StartupCafe</a:t>
            </a:r>
            <a:endParaRPr b="0" lang="ro-RO" sz="2800" spc="-1" strike="noStrike">
              <a:solidFill>
                <a:srgbClr val="000000"/>
              </a:solidFill>
              <a:latin typeface="Arial"/>
            </a:endParaRPr>
          </a:p>
        </p:txBody>
      </p:sp>
      <p:pic>
        <p:nvPicPr>
          <p:cNvPr id="27" name="Picture 16" descr="A colorful circle with text&#10;&#10;AI-generated content may be incorrect."/>
          <p:cNvPicPr/>
          <p:nvPr/>
        </p:nvPicPr>
        <p:blipFill>
          <a:blip r:embed="rId3"/>
          <a:stretch/>
        </p:blipFill>
        <p:spPr>
          <a:xfrm>
            <a:off x="15908040" y="3026160"/>
            <a:ext cx="1494000" cy="1447560"/>
          </a:xfrm>
          <a:prstGeom prst="rect">
            <a:avLst/>
          </a:prstGeom>
          <a:ln w="0">
            <a:noFill/>
          </a:ln>
        </p:spPr>
      </p:pic>
      <p:sp>
        <p:nvSpPr>
          <p:cNvPr id="28" name="TextBox 15"/>
          <p:cNvSpPr/>
          <p:nvPr/>
        </p:nvSpPr>
        <p:spPr>
          <a:xfrm>
            <a:off x="1109880" y="3887280"/>
            <a:ext cx="8519400" cy="1828440"/>
          </a:xfrm>
          <a:prstGeom prst="rect">
            <a:avLst/>
          </a:prstGeom>
          <a:noFill/>
          <a:ln w="0">
            <a:noFill/>
          </a:ln>
        </p:spPr>
        <p:style>
          <a:lnRef idx="0"/>
          <a:fillRef idx="0"/>
          <a:effectRef idx="0"/>
          <a:fontRef idx="minor"/>
        </p:style>
        <p:txBody>
          <a:bodyPr lIns="0" rIns="0" tIns="0" bIns="0" anchor="t">
            <a:spAutoFit/>
          </a:bodyPr>
          <a:p>
            <a:pPr algn="ctr" defTabSz="914400">
              <a:lnSpc>
                <a:spcPct val="100000"/>
              </a:lnSpc>
            </a:pPr>
            <a:r>
              <a:rPr b="1" lang="en-GB" sz="6000" spc="-1" strike="noStrike">
                <a:solidFill>
                  <a:schemeClr val="lt1"/>
                </a:solidFill>
                <a:latin typeface="Poppins"/>
              </a:rPr>
              <a:t>Webinar Startupcafe</a:t>
            </a:r>
            <a:endParaRPr b="0" lang="ro-RO" sz="6000" spc="-1" strike="noStrike">
              <a:solidFill>
                <a:srgbClr val="000000"/>
              </a:solidFill>
              <a:latin typeface="Arial"/>
            </a:endParaRPr>
          </a:p>
        </p:txBody>
      </p:sp>
      <p:sp>
        <p:nvSpPr>
          <p:cNvPr id="29" name="Text 7"/>
          <p:cNvSpPr/>
          <p:nvPr/>
        </p:nvSpPr>
        <p:spPr>
          <a:xfrm>
            <a:off x="1188720" y="9227880"/>
            <a:ext cx="11155320" cy="77688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0" lang="en-US" sz="3000" spc="-1" strike="noStrike">
                <a:solidFill>
                  <a:srgbClr val="ffffff"/>
                </a:solidFill>
                <a:latin typeface="Poppins"/>
                <a:ea typeface="Poppins"/>
              </a:rPr>
              <a:t>SME ECO-TECH</a:t>
            </a:r>
            <a:endParaRPr b="0" lang="ro-RO"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41" name="Text 0"/>
          <p:cNvSpPr/>
          <p:nvPr/>
        </p:nvSpPr>
        <p:spPr>
          <a:xfrm>
            <a:off x="1148040" y="877320"/>
            <a:ext cx="11521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400" spc="-1" strike="noStrike">
                <a:solidFill>
                  <a:srgbClr val="f57f20"/>
                </a:solidFill>
                <a:latin typeface="Poppins"/>
                <a:ea typeface="Poppins"/>
              </a:rPr>
              <a:t>CHELTUIELI ELIGIBILE</a:t>
            </a:r>
            <a:endParaRPr b="0" lang="ro-RO" sz="4400" spc="-1" strike="noStrike">
              <a:solidFill>
                <a:srgbClr val="000000"/>
              </a:solidFill>
              <a:latin typeface="Arial"/>
            </a:endParaRPr>
          </a:p>
        </p:txBody>
      </p:sp>
      <p:sp>
        <p:nvSpPr>
          <p:cNvPr id="142" name="Shape 1"/>
          <p:cNvSpPr/>
          <p:nvPr/>
        </p:nvSpPr>
        <p:spPr>
          <a:xfrm>
            <a:off x="946800" y="4056840"/>
            <a:ext cx="4910040" cy="5236920"/>
          </a:xfrm>
          <a:prstGeom prst="roundRect">
            <a:avLst>
              <a:gd name="adj" fmla="val 4487"/>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43" name="Shape 2"/>
          <p:cNvSpPr/>
          <p:nvPr/>
        </p:nvSpPr>
        <p:spPr>
          <a:xfrm>
            <a:off x="1358280" y="446832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44" name="Image 0" descr="preencoded.png"/>
          <p:cNvPicPr/>
          <p:nvPr/>
        </p:nvPicPr>
        <p:blipFill>
          <a:blip r:embed="rId1"/>
          <a:stretch/>
        </p:blipFill>
        <p:spPr>
          <a:xfrm>
            <a:off x="1559520" y="4669560"/>
            <a:ext cx="511560" cy="511560"/>
          </a:xfrm>
          <a:prstGeom prst="rect">
            <a:avLst/>
          </a:prstGeom>
          <a:ln w="0">
            <a:noFill/>
          </a:ln>
        </p:spPr>
      </p:pic>
      <p:sp>
        <p:nvSpPr>
          <p:cNvPr id="145" name="Text 3"/>
          <p:cNvSpPr/>
          <p:nvPr/>
        </p:nvSpPr>
        <p:spPr>
          <a:xfrm>
            <a:off x="1358280" y="5611320"/>
            <a:ext cx="4164120" cy="237708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2000" spc="-1" strike="noStrike">
                <a:solidFill>
                  <a:srgbClr val="172d5d"/>
                </a:solidFill>
                <a:latin typeface="Poppins"/>
                <a:ea typeface="Poppins"/>
              </a:rPr>
              <a:t>Sisteme fotovoltaice, eoliene/mini-eoliene, solare termice, hidrocentrale/mini-hidrocentrale, instalații și pompe de căldură geo-termale;</a:t>
            </a:r>
            <a:endParaRPr b="0" lang="ro-RO" sz="2000" spc="-1" strike="noStrike">
              <a:solidFill>
                <a:srgbClr val="000000"/>
              </a:solidFill>
              <a:latin typeface="Arial"/>
            </a:endParaRPr>
          </a:p>
        </p:txBody>
      </p:sp>
      <p:sp>
        <p:nvSpPr>
          <p:cNvPr id="146" name="Shape 9"/>
          <p:cNvSpPr/>
          <p:nvPr/>
        </p:nvSpPr>
        <p:spPr>
          <a:xfrm>
            <a:off x="6058080" y="4056840"/>
            <a:ext cx="6409440" cy="5236920"/>
          </a:xfrm>
          <a:prstGeom prst="roundRect">
            <a:avLst>
              <a:gd name="adj" fmla="val 4487"/>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47" name="Shape 10"/>
          <p:cNvSpPr/>
          <p:nvPr/>
        </p:nvSpPr>
        <p:spPr>
          <a:xfrm>
            <a:off x="6423840" y="446832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48" name="Text 11"/>
          <p:cNvSpPr/>
          <p:nvPr/>
        </p:nvSpPr>
        <p:spPr>
          <a:xfrm>
            <a:off x="6423840" y="5611320"/>
            <a:ext cx="5732640" cy="344916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2000" spc="-1" strike="noStrike">
                <a:solidFill>
                  <a:srgbClr val="172d5d"/>
                </a:solidFill>
                <a:latin typeface="Poppins"/>
                <a:ea typeface="Poppins"/>
              </a:rPr>
              <a:t>Echipamente de colectare selectivă, prese, tocătoare, separatoare, stații de compostare/bio-uscare/sortare/tratare, sisteme de reciclare și producere de combustibili alternativi din deșeuri, stații sortare și/sau tratare mecanică/automată deșeuri, sisteme integrate de producere combustibili alternativi din deșeuri, sisteme de reciclare;</a:t>
            </a:r>
            <a:endParaRPr b="0" lang="ro-RO" sz="2000" spc="-1" strike="noStrike">
              <a:solidFill>
                <a:srgbClr val="000000"/>
              </a:solidFill>
              <a:latin typeface="Arial"/>
            </a:endParaRPr>
          </a:p>
        </p:txBody>
      </p:sp>
      <p:sp>
        <p:nvSpPr>
          <p:cNvPr id="149" name="Shape 17"/>
          <p:cNvSpPr/>
          <p:nvPr/>
        </p:nvSpPr>
        <p:spPr>
          <a:xfrm>
            <a:off x="12669480" y="4056840"/>
            <a:ext cx="4526280" cy="5236920"/>
          </a:xfrm>
          <a:prstGeom prst="roundRect">
            <a:avLst>
              <a:gd name="adj" fmla="val 4487"/>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50" name="Shape 18"/>
          <p:cNvSpPr/>
          <p:nvPr/>
        </p:nvSpPr>
        <p:spPr>
          <a:xfrm>
            <a:off x="13007160" y="446832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51" name="Image 4" descr="preencoded.png"/>
          <p:cNvPicPr/>
          <p:nvPr/>
        </p:nvPicPr>
        <p:blipFill>
          <a:blip r:embed="rId2"/>
          <a:stretch/>
        </p:blipFill>
        <p:spPr>
          <a:xfrm>
            <a:off x="13208400" y="4669560"/>
            <a:ext cx="511560" cy="511560"/>
          </a:xfrm>
          <a:prstGeom prst="rect">
            <a:avLst/>
          </a:prstGeom>
          <a:ln w="0">
            <a:noFill/>
          </a:ln>
        </p:spPr>
      </p:pic>
      <p:sp>
        <p:nvSpPr>
          <p:cNvPr id="152" name="Text 19"/>
          <p:cNvSpPr/>
          <p:nvPr/>
        </p:nvSpPr>
        <p:spPr>
          <a:xfrm>
            <a:off x="13007160" y="5611320"/>
            <a:ext cx="3867840" cy="368244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2000" spc="-1" strike="noStrike">
                <a:solidFill>
                  <a:srgbClr val="172d5d"/>
                </a:solidFill>
                <a:latin typeface="Poppins"/>
                <a:ea typeface="Poppins"/>
              </a:rPr>
              <a:t>Boilere și pompe de căldură (non-geo), sisteme de ventilație, încălzire/răcire, arzătoare, schimbătoare de căldură, UPS, cazane/centrale în condensare, sisteme de co/trigenerare, echipamente de monitorizare a utilităților.</a:t>
            </a:r>
            <a:endParaRPr b="0" lang="ro-RO" sz="2000" spc="-1" strike="noStrike">
              <a:solidFill>
                <a:srgbClr val="000000"/>
              </a:solidFill>
              <a:latin typeface="Arial"/>
            </a:endParaRPr>
          </a:p>
        </p:txBody>
      </p:sp>
      <p:pic>
        <p:nvPicPr>
          <p:cNvPr id="153" name="Image 5" descr="asset_corner_tr.png"/>
          <p:cNvPicPr/>
          <p:nvPr/>
        </p:nvPicPr>
        <p:blipFill>
          <a:blip r:embed="rId3"/>
          <a:stretch/>
        </p:blipFill>
        <p:spPr>
          <a:xfrm>
            <a:off x="13167360" y="0"/>
            <a:ext cx="5120280" cy="3085920"/>
          </a:xfrm>
          <a:prstGeom prst="rect">
            <a:avLst/>
          </a:prstGeom>
          <a:ln w="0">
            <a:noFill/>
          </a:ln>
        </p:spPr>
      </p:pic>
      <p:pic>
        <p:nvPicPr>
          <p:cNvPr id="154" name="Image 6" descr="asset_corner_bl.png"/>
          <p:cNvPicPr/>
          <p:nvPr/>
        </p:nvPicPr>
        <p:blipFill>
          <a:blip r:embed="rId4"/>
          <a:stretch/>
        </p:blipFill>
        <p:spPr>
          <a:xfrm>
            <a:off x="0" y="8847000"/>
            <a:ext cx="1279800" cy="1440000"/>
          </a:xfrm>
          <a:prstGeom prst="rect">
            <a:avLst/>
          </a:prstGeom>
          <a:ln w="0">
            <a:noFill/>
          </a:ln>
        </p:spPr>
      </p:pic>
      <p:pic>
        <p:nvPicPr>
          <p:cNvPr id="155" name="Image 3" descr="preencoded.png"/>
          <p:cNvPicPr/>
          <p:nvPr/>
        </p:nvPicPr>
        <p:blipFill>
          <a:blip r:embed="rId5"/>
          <a:stretch/>
        </p:blipFill>
        <p:spPr>
          <a:xfrm>
            <a:off x="6625080" y="4669560"/>
            <a:ext cx="511560" cy="511560"/>
          </a:xfrm>
          <a:prstGeom prst="rect">
            <a:avLst/>
          </a:prstGeom>
          <a:ln w="0">
            <a:noFill/>
          </a:ln>
        </p:spPr>
      </p:pic>
      <p:sp>
        <p:nvSpPr>
          <p:cNvPr id="156" name="TextBox 32"/>
          <p:cNvSpPr/>
          <p:nvPr/>
        </p:nvSpPr>
        <p:spPr>
          <a:xfrm>
            <a:off x="1148040" y="2132640"/>
            <a:ext cx="14659920" cy="1461240"/>
          </a:xfrm>
          <a:prstGeom prst="rect">
            <a:avLst/>
          </a:prstGeom>
          <a:noFill/>
          <a:ln w="0">
            <a:noFill/>
          </a:ln>
        </p:spPr>
        <p:style>
          <a:lnRef idx="0"/>
          <a:fillRef idx="0"/>
          <a:effectRef idx="0"/>
          <a:fontRef idx="minor"/>
        </p:style>
        <p:txBody>
          <a:bodyPr lIns="90000" rIns="90000" tIns="45000" bIns="45000" anchor="t">
            <a:spAutoFit/>
          </a:bodyPr>
          <a:p>
            <a:pPr defTabSz="914400">
              <a:lnSpc>
                <a:spcPct val="150000"/>
              </a:lnSpc>
            </a:pPr>
            <a:r>
              <a:rPr b="0" lang="en-GB" sz="2000" spc="-1" strike="noStrike">
                <a:solidFill>
                  <a:srgbClr val="000000"/>
                </a:solidFill>
                <a:latin typeface="Poppins"/>
              </a:rPr>
              <a:t>Pentru a atinge obiectivul programului (transformare verde și digitală), </a:t>
            </a:r>
            <a:r>
              <a:rPr b="1" lang="en-GB" sz="2000" spc="-1" strike="noStrike">
                <a:solidFill>
                  <a:srgbClr val="000000"/>
                </a:solidFill>
                <a:latin typeface="Poppins"/>
              </a:rPr>
              <a:t>investițiile în echipamentele enumerate mai jos </a:t>
            </a:r>
            <a:r>
              <a:rPr b="0" lang="en-GB" sz="2000" spc="-1" strike="noStrike">
                <a:solidFill>
                  <a:srgbClr val="000000"/>
                </a:solidFill>
                <a:latin typeface="Poppins"/>
              </a:rPr>
              <a:t>(fie individual, fie combinate) </a:t>
            </a:r>
            <a:r>
              <a:rPr b="1" lang="en-GB" sz="2000" spc="-1" strike="noStrike">
                <a:solidFill>
                  <a:srgbClr val="000000"/>
                </a:solidFill>
                <a:latin typeface="Poppins"/>
              </a:rPr>
              <a:t>trebuie în mod obligatoriu să reprezinte minimum 40% din costurile totale eligibile </a:t>
            </a:r>
            <a:r>
              <a:rPr b="0" lang="en-GB" sz="2000" spc="-1" strike="noStrike">
                <a:solidFill>
                  <a:srgbClr val="000000"/>
                </a:solidFill>
                <a:latin typeface="Poppins"/>
              </a:rPr>
              <a:t>aferente unui proiect de investiții.</a:t>
            </a:r>
            <a:endParaRPr b="0" lang="ro-RO"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pic>
        <p:nvPicPr>
          <p:cNvPr id="157" name="Image 0" descr="asset_corner_tr.png"/>
          <p:cNvPicPr/>
          <p:nvPr/>
        </p:nvPicPr>
        <p:blipFill>
          <a:blip r:embed="rId1"/>
          <a:stretch/>
        </p:blipFill>
        <p:spPr>
          <a:xfrm>
            <a:off x="13167360" y="0"/>
            <a:ext cx="5120280" cy="3085920"/>
          </a:xfrm>
          <a:prstGeom prst="rect">
            <a:avLst/>
          </a:prstGeom>
          <a:ln w="0">
            <a:noFill/>
          </a:ln>
        </p:spPr>
      </p:pic>
      <p:pic>
        <p:nvPicPr>
          <p:cNvPr id="158" name="Image 1" descr="asset_corner_bl.png"/>
          <p:cNvPicPr/>
          <p:nvPr/>
        </p:nvPicPr>
        <p:blipFill>
          <a:blip r:embed="rId2"/>
          <a:stretch/>
        </p:blipFill>
        <p:spPr>
          <a:xfrm>
            <a:off x="0" y="8847000"/>
            <a:ext cx="1279800" cy="1440000"/>
          </a:xfrm>
          <a:prstGeom prst="rect">
            <a:avLst/>
          </a:prstGeom>
          <a:ln w="0">
            <a:noFill/>
          </a:ln>
        </p:spPr>
      </p:pic>
      <p:sp>
        <p:nvSpPr>
          <p:cNvPr id="159" name="Text 0"/>
          <p:cNvSpPr/>
          <p:nvPr/>
        </p:nvSpPr>
        <p:spPr>
          <a:xfrm>
            <a:off x="1280160" y="960120"/>
            <a:ext cx="11521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400" spc="-1" strike="noStrike">
                <a:solidFill>
                  <a:srgbClr val="f57f20"/>
                </a:solidFill>
                <a:latin typeface="Poppins"/>
                <a:ea typeface="Poppins"/>
              </a:rPr>
              <a:t>CHELTUIELI ELIGIBILE</a:t>
            </a:r>
            <a:endParaRPr b="0" lang="ro-RO" sz="4400" spc="-1" strike="noStrike">
              <a:solidFill>
                <a:srgbClr val="000000"/>
              </a:solidFill>
              <a:latin typeface="Arial"/>
            </a:endParaRPr>
          </a:p>
        </p:txBody>
      </p:sp>
      <p:sp>
        <p:nvSpPr>
          <p:cNvPr id="160" name="TextBox 11"/>
          <p:cNvSpPr/>
          <p:nvPr/>
        </p:nvSpPr>
        <p:spPr>
          <a:xfrm>
            <a:off x="1280160" y="2206080"/>
            <a:ext cx="14998680" cy="393012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50000"/>
              </a:lnSpc>
            </a:pPr>
            <a:r>
              <a:rPr b="0" lang="en-GB" sz="2400" spc="-1" strike="noStrike">
                <a:solidFill>
                  <a:srgbClr val="000000"/>
                </a:solidFill>
                <a:latin typeface="Poppins"/>
              </a:rPr>
              <a:t>În ceea ce privește proiectele de investiții care includ </a:t>
            </a:r>
            <a:r>
              <a:rPr b="1" lang="en-GB" sz="2400" spc="-1" strike="noStrike">
                <a:solidFill>
                  <a:srgbClr val="000000"/>
                </a:solidFill>
                <a:latin typeface="Poppins"/>
              </a:rPr>
              <a:t>exclusiv baterii/sisteme de stocare a energiei regenerabile în cadrul pragului minim de 40% menționat mai sus</a:t>
            </a:r>
            <a:r>
              <a:rPr b="0" lang="en-GB" sz="2400" spc="-1" strike="noStrike">
                <a:solidFill>
                  <a:srgbClr val="000000"/>
                </a:solidFill>
                <a:latin typeface="Poppins"/>
              </a:rPr>
              <a:t>, acestea </a:t>
            </a:r>
            <a:r>
              <a:rPr b="1" lang="en-GB" sz="2400" spc="-1" strike="noStrike">
                <a:solidFill>
                  <a:srgbClr val="000000"/>
                </a:solidFill>
                <a:latin typeface="Poppins"/>
              </a:rPr>
              <a:t>nu îndeplinesc condiția de eligibilitate aferentă acestui prag</a:t>
            </a:r>
            <a:r>
              <a:rPr b="0" lang="en-GB" sz="2400" spc="-1" strike="noStrike">
                <a:solidFill>
                  <a:srgbClr val="000000"/>
                </a:solidFill>
                <a:latin typeface="Poppins"/>
              </a:rPr>
              <a:t>, fiind necesar ca procentul de minimum 40% să includă și alte echipamente eligibile dintre cele enumerate mai sus, având în vedere următoarele considerente:</a:t>
            </a:r>
            <a:endParaRPr b="0" lang="ro-RO" sz="2400" spc="-1" strike="noStrike">
              <a:solidFill>
                <a:srgbClr val="000000"/>
              </a:solidFill>
              <a:latin typeface="Arial"/>
            </a:endParaRPr>
          </a:p>
          <a:p>
            <a:pPr defTabSz="914400">
              <a:lnSpc>
                <a:spcPct val="150000"/>
              </a:lnSpc>
            </a:pPr>
            <a:br>
              <a:rPr sz="2400"/>
            </a:br>
            <a:endParaRPr b="0" lang="ro-RO" sz="2400" spc="-1" strike="noStrike">
              <a:solidFill>
                <a:srgbClr val="000000"/>
              </a:solidFill>
              <a:latin typeface="Arial"/>
            </a:endParaRPr>
          </a:p>
        </p:txBody>
      </p:sp>
      <p:sp>
        <p:nvSpPr>
          <p:cNvPr id="161" name="TextBox 13"/>
          <p:cNvSpPr/>
          <p:nvPr/>
        </p:nvSpPr>
        <p:spPr>
          <a:xfrm>
            <a:off x="1280160" y="5515920"/>
            <a:ext cx="15123240" cy="3381480"/>
          </a:xfrm>
          <a:prstGeom prst="rect">
            <a:avLst/>
          </a:prstGeom>
          <a:noFill/>
          <a:ln w="0">
            <a:noFill/>
          </a:ln>
        </p:spPr>
        <p:style>
          <a:lnRef idx="0"/>
          <a:fillRef idx="0"/>
          <a:effectRef idx="0"/>
          <a:fontRef idx="minor"/>
        </p:style>
        <p:txBody>
          <a:bodyPr lIns="90000" rIns="90000" tIns="45000" bIns="45000" anchor="t">
            <a:spAutoFit/>
          </a:bodyPr>
          <a:p>
            <a:pPr defTabSz="914400">
              <a:lnSpc>
                <a:spcPct val="150000"/>
              </a:lnSpc>
            </a:pPr>
            <a:r>
              <a:rPr b="0" lang="en-GB" sz="2400" spc="-1" strike="noStrike">
                <a:solidFill>
                  <a:srgbClr val="000000"/>
                </a:solidFill>
                <a:latin typeface="Poppins"/>
              </a:rPr>
              <a:t>O baterie electrică este o soluție de stocare a energiei electrice și, în mod independent, </a:t>
            </a:r>
            <a:r>
              <a:rPr b="1" lang="en-GB" sz="2400" spc="-1" strike="noStrike">
                <a:solidFill>
                  <a:srgbClr val="000000"/>
                </a:solidFill>
                <a:latin typeface="Poppins"/>
              </a:rPr>
              <a:t>NU</a:t>
            </a:r>
            <a:r>
              <a:rPr b="0" lang="en-GB" sz="2400" spc="-1" strike="noStrike">
                <a:solidFill>
                  <a:srgbClr val="000000"/>
                </a:solidFill>
                <a:latin typeface="Poppins"/>
              </a:rPr>
              <a:t> poate fi asimilată categoriei sistemelor/echipamentelor/tehnologiilor sau soluțiilor care au capacitatea de a genera energie regenerabilă, precum sistemele fotovoltaice, surselor eoliene sau altor exemple din procedura de implementare a programului. Astfel, bateriile de stocare </a:t>
            </a:r>
            <a:r>
              <a:rPr b="1" lang="en-GB" sz="2400" spc="-1" strike="noStrike">
                <a:solidFill>
                  <a:srgbClr val="000000"/>
                </a:solidFill>
                <a:latin typeface="Poppins"/>
              </a:rPr>
              <a:t>NU</a:t>
            </a:r>
            <a:r>
              <a:rPr b="0" lang="en-GB" sz="2400" spc="-1" strike="noStrike">
                <a:solidFill>
                  <a:srgbClr val="000000"/>
                </a:solidFill>
                <a:latin typeface="Poppins"/>
              </a:rPr>
              <a:t> sunt eligibile la finanțare dacă reprezintă o cheltuială distinctă, independentă de un sistem complet de generare a energiei, cum ar fi  un sistem fotovoltaic sau o instalație eoliană.</a:t>
            </a:r>
            <a:endParaRPr b="0" lang="ro-RO"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62" name="Text 0"/>
          <p:cNvSpPr/>
          <p:nvPr/>
        </p:nvSpPr>
        <p:spPr>
          <a:xfrm>
            <a:off x="1280160" y="960120"/>
            <a:ext cx="11521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400" spc="-1" strike="noStrike">
                <a:solidFill>
                  <a:srgbClr val="f57f20"/>
                </a:solidFill>
                <a:latin typeface="Poppins"/>
                <a:ea typeface="Poppins"/>
              </a:rPr>
              <a:t>CHELTUIELI ELIGIBILE</a:t>
            </a:r>
            <a:endParaRPr b="0" lang="ro-RO" sz="4400" spc="-1" strike="noStrike">
              <a:solidFill>
                <a:srgbClr val="000000"/>
              </a:solidFill>
              <a:latin typeface="Arial"/>
            </a:endParaRPr>
          </a:p>
        </p:txBody>
      </p:sp>
      <p:sp>
        <p:nvSpPr>
          <p:cNvPr id="163" name="Shape 1"/>
          <p:cNvSpPr/>
          <p:nvPr/>
        </p:nvSpPr>
        <p:spPr>
          <a:xfrm>
            <a:off x="1280160" y="3435840"/>
            <a:ext cx="9013320" cy="4530240"/>
          </a:xfrm>
          <a:prstGeom prst="roundRect">
            <a:avLst>
              <a:gd name="adj" fmla="val 4487"/>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64" name="Shape 2"/>
          <p:cNvSpPr/>
          <p:nvPr/>
        </p:nvSpPr>
        <p:spPr>
          <a:xfrm>
            <a:off x="1858320" y="3663720"/>
            <a:ext cx="953640" cy="9356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65" name="Image 0" descr="preencoded.png"/>
          <p:cNvPicPr/>
          <p:nvPr/>
        </p:nvPicPr>
        <p:blipFill>
          <a:blip r:embed="rId1"/>
          <a:stretch/>
        </p:blipFill>
        <p:spPr>
          <a:xfrm>
            <a:off x="2069280" y="3880440"/>
            <a:ext cx="533880" cy="533880"/>
          </a:xfrm>
          <a:prstGeom prst="rect">
            <a:avLst/>
          </a:prstGeom>
          <a:ln w="0">
            <a:noFill/>
          </a:ln>
        </p:spPr>
      </p:pic>
      <p:sp>
        <p:nvSpPr>
          <p:cNvPr id="166" name="Text 3"/>
          <p:cNvSpPr/>
          <p:nvPr/>
        </p:nvSpPr>
        <p:spPr>
          <a:xfrm>
            <a:off x="1659960" y="4726800"/>
            <a:ext cx="8254080" cy="2905200"/>
          </a:xfrm>
          <a:prstGeom prst="rect">
            <a:avLst/>
          </a:prstGeom>
          <a:noFill/>
          <a:ln w="0">
            <a:noFill/>
          </a:ln>
        </p:spPr>
        <p:style>
          <a:lnRef idx="0"/>
          <a:fillRef idx="0"/>
          <a:effectRef idx="0"/>
          <a:fontRef idx="minor"/>
        </p:style>
        <p:txBody>
          <a:bodyPr lIns="0" rIns="0" tIns="0" bIns="0" anchor="t">
            <a:noAutofit/>
          </a:bodyPr>
          <a:p>
            <a:pPr marL="285840" indent="-285840" defTabSz="914400">
              <a:lnSpc>
                <a:spcPct val="150000"/>
              </a:lnSpc>
              <a:buClr>
                <a:srgbClr val="000000"/>
              </a:buClr>
              <a:buFont typeface="Arial"/>
              <a:buChar char="•"/>
            </a:pPr>
            <a:r>
              <a:rPr b="0" lang="en-GB" sz="1800" spc="-1" strike="noStrike">
                <a:solidFill>
                  <a:schemeClr val="dk1"/>
                </a:solidFill>
                <a:latin typeface="Poppins"/>
              </a:rPr>
              <a:t>Site/magazin online, domeniu și promovare, software (max. 15.000 lei fără TVA), semnătură electronică, echipamente IT (PC, server, imprimantă, laptopuri, tablete, telefoane), licențe necesare activității;</a:t>
            </a:r>
            <a:endParaRPr b="0" lang="ro-RO" sz="1800" spc="-1" strike="noStrike">
              <a:solidFill>
                <a:srgbClr val="000000"/>
              </a:solidFill>
              <a:latin typeface="Arial"/>
            </a:endParaRPr>
          </a:p>
          <a:p>
            <a:pPr marL="285840" indent="-285840" defTabSz="914400">
              <a:lnSpc>
                <a:spcPct val="150000"/>
              </a:lnSpc>
              <a:buClr>
                <a:srgbClr val="000000"/>
              </a:buClr>
              <a:buFont typeface="Arial"/>
              <a:buChar char="•"/>
            </a:pPr>
            <a:r>
              <a:rPr b="0" lang="en-GB" sz="1800" spc="-1" strike="noStrike">
                <a:solidFill>
                  <a:schemeClr val="dk1"/>
                </a:solidFill>
                <a:latin typeface="Poppins"/>
              </a:rPr>
              <a:t>Active corporale și mijloace fixe cu excepția jocurilor de noroc mecanice, electrice, electronice, meselor de biliard, automatelor muzicale, respectiv activele corporale din categoria mijloacelor fixe descrise în grupele 2.1, 2.2. și 2.3.6. din H.G. nr. 2139/2004.</a:t>
            </a:r>
            <a:endParaRPr b="0" lang="ro-RO" sz="1800" spc="-1" strike="noStrike">
              <a:solidFill>
                <a:srgbClr val="000000"/>
              </a:solidFill>
              <a:latin typeface="Arial"/>
            </a:endParaRPr>
          </a:p>
        </p:txBody>
      </p:sp>
      <p:pic>
        <p:nvPicPr>
          <p:cNvPr id="167" name="Image 5" descr="asset_corner_tr.png"/>
          <p:cNvPicPr/>
          <p:nvPr/>
        </p:nvPicPr>
        <p:blipFill>
          <a:blip r:embed="rId2"/>
          <a:stretch/>
        </p:blipFill>
        <p:spPr>
          <a:xfrm>
            <a:off x="13167360" y="0"/>
            <a:ext cx="5120280" cy="3085920"/>
          </a:xfrm>
          <a:prstGeom prst="rect">
            <a:avLst/>
          </a:prstGeom>
          <a:ln w="0">
            <a:noFill/>
          </a:ln>
        </p:spPr>
      </p:pic>
      <p:pic>
        <p:nvPicPr>
          <p:cNvPr id="168" name="Image 6" descr="asset_corner_bl.png"/>
          <p:cNvPicPr/>
          <p:nvPr/>
        </p:nvPicPr>
        <p:blipFill>
          <a:blip r:embed="rId3"/>
          <a:stretch/>
        </p:blipFill>
        <p:spPr>
          <a:xfrm>
            <a:off x="0" y="8847000"/>
            <a:ext cx="1279800" cy="1440000"/>
          </a:xfrm>
          <a:prstGeom prst="rect">
            <a:avLst/>
          </a:prstGeom>
          <a:ln w="0">
            <a:noFill/>
          </a:ln>
        </p:spPr>
      </p:pic>
      <p:sp>
        <p:nvSpPr>
          <p:cNvPr id="169" name="Rectangle 31"/>
          <p:cNvSpPr/>
          <p:nvPr/>
        </p:nvSpPr>
        <p:spPr>
          <a:xfrm>
            <a:off x="11014200" y="0"/>
            <a:ext cx="7273440" cy="10286640"/>
          </a:xfrm>
          <a:prstGeom prst="rect">
            <a:avLst/>
          </a:prstGeom>
          <a:blipFill rotWithShape="0">
            <a:blip r:embed="rId4"/>
            <a:srcRect/>
            <a:tile tx="0" ty="0" sx="100004" sy="100005" algn="ctr"/>
          </a:blip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RO" sz="1800" spc="-1" strike="noStrike">
              <a:solidFill>
                <a:schemeClr val="lt1"/>
              </a:solidFill>
              <a:latin typeface="Calibri"/>
            </a:endParaRPr>
          </a:p>
        </p:txBody>
      </p:sp>
      <p:sp>
        <p:nvSpPr>
          <p:cNvPr id="170" name="TextBox 33"/>
          <p:cNvSpPr/>
          <p:nvPr/>
        </p:nvSpPr>
        <p:spPr>
          <a:xfrm>
            <a:off x="1276200" y="1856160"/>
            <a:ext cx="8587800" cy="228420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50000"/>
              </a:lnSpc>
            </a:pPr>
            <a:r>
              <a:rPr b="1" lang="en-GB" sz="2400" spc="-1" strike="noStrike">
                <a:solidFill>
                  <a:srgbClr val="000000"/>
                </a:solidFill>
                <a:latin typeface="Poppins"/>
              </a:rPr>
              <a:t>Cheltuieli eligibile în limita a 60% din costurile totale eligibile aferente unui proiect de investiții:</a:t>
            </a:r>
            <a:endParaRPr b="0" lang="ro-RO" sz="2400" spc="-1" strike="noStrike">
              <a:solidFill>
                <a:srgbClr val="000000"/>
              </a:solidFill>
              <a:latin typeface="Arial"/>
            </a:endParaRPr>
          </a:p>
          <a:p>
            <a:pPr defTabSz="914400">
              <a:lnSpc>
                <a:spcPct val="150000"/>
              </a:lnSpc>
            </a:pPr>
            <a:br>
              <a:rPr sz="2400"/>
            </a:br>
            <a:endParaRPr b="0" lang="ro-RO" sz="2400" spc="-1" strike="noStrike">
              <a:solidFill>
                <a:srgbClr val="000000"/>
              </a:solidFill>
              <a:latin typeface="Arial"/>
            </a:endParaRPr>
          </a:p>
        </p:txBody>
      </p:sp>
      <p:sp>
        <p:nvSpPr>
          <p:cNvPr id="171" name="TextBox 35"/>
          <p:cNvSpPr/>
          <p:nvPr/>
        </p:nvSpPr>
        <p:spPr>
          <a:xfrm>
            <a:off x="1149840" y="8240400"/>
            <a:ext cx="9143640" cy="912600"/>
          </a:xfrm>
          <a:prstGeom prst="rect">
            <a:avLst/>
          </a:prstGeom>
          <a:noFill/>
          <a:ln w="0">
            <a:noFill/>
          </a:ln>
        </p:spPr>
        <p:style>
          <a:lnRef idx="0"/>
          <a:fillRef idx="0"/>
          <a:effectRef idx="0"/>
          <a:fontRef idx="minor"/>
        </p:style>
        <p:txBody>
          <a:bodyPr lIns="90000" rIns="90000" tIns="45000" bIns="45000" anchor="t">
            <a:spAutoFit/>
          </a:bodyPr>
          <a:p>
            <a:pPr defTabSz="914400">
              <a:lnSpc>
                <a:spcPct val="150000"/>
              </a:lnSpc>
            </a:pPr>
            <a:r>
              <a:rPr b="0" i="1" lang="en-GB" sz="1800" spc="-1" strike="noStrike">
                <a:solidFill>
                  <a:srgbClr val="0d0d0d"/>
                </a:solidFill>
                <a:latin typeface="Poppins"/>
              </a:rPr>
              <a:t>Activele achiziționate/finanțate în cadrul programului trebuie să fie asigurate în favoarea instituției de credit până la rambursarea integrală a creditului.</a:t>
            </a:r>
            <a:endParaRPr b="0" lang="ro-RO"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72" name="Text 0"/>
          <p:cNvSpPr/>
          <p:nvPr/>
        </p:nvSpPr>
        <p:spPr>
          <a:xfrm>
            <a:off x="1280160" y="1172160"/>
            <a:ext cx="11521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400" spc="-1" strike="noStrike">
                <a:solidFill>
                  <a:srgbClr val="f57f20"/>
                </a:solidFill>
                <a:latin typeface="Poppins"/>
                <a:ea typeface="Poppins"/>
              </a:rPr>
              <a:t>CHELTUIELI NEELIGIBILE</a:t>
            </a:r>
            <a:endParaRPr b="0" lang="ro-RO" sz="4400" spc="-1" strike="noStrike">
              <a:solidFill>
                <a:srgbClr val="000000"/>
              </a:solidFill>
              <a:latin typeface="Arial"/>
            </a:endParaRPr>
          </a:p>
        </p:txBody>
      </p:sp>
      <p:sp>
        <p:nvSpPr>
          <p:cNvPr id="173" name="Shape 2"/>
          <p:cNvSpPr/>
          <p:nvPr/>
        </p:nvSpPr>
        <p:spPr>
          <a:xfrm>
            <a:off x="3675960" y="7221960"/>
            <a:ext cx="1699200" cy="1699200"/>
          </a:xfrm>
          <a:prstGeom prst="ellipse">
            <a:avLst/>
          </a:prstGeom>
          <a:solidFill>
            <a:srgbClr val="c0392b"/>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74" name="Image 0" descr="preencoded.png"/>
          <p:cNvPicPr/>
          <p:nvPr/>
        </p:nvPicPr>
        <p:blipFill>
          <a:blip r:embed="rId1"/>
          <a:stretch/>
        </p:blipFill>
        <p:spPr>
          <a:xfrm>
            <a:off x="4043520" y="7534080"/>
            <a:ext cx="951480" cy="951480"/>
          </a:xfrm>
          <a:prstGeom prst="rect">
            <a:avLst/>
          </a:prstGeom>
          <a:ln w="0">
            <a:noFill/>
          </a:ln>
        </p:spPr>
      </p:pic>
      <p:sp>
        <p:nvSpPr>
          <p:cNvPr id="175" name="Shape 6"/>
          <p:cNvSpPr/>
          <p:nvPr/>
        </p:nvSpPr>
        <p:spPr>
          <a:xfrm>
            <a:off x="7710840" y="7221960"/>
            <a:ext cx="1699200" cy="1699200"/>
          </a:xfrm>
          <a:prstGeom prst="ellipse">
            <a:avLst/>
          </a:prstGeom>
          <a:solidFill>
            <a:srgbClr val="c0392b"/>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76" name="Image 1" descr="preencoded.png"/>
          <p:cNvPicPr/>
          <p:nvPr/>
        </p:nvPicPr>
        <p:blipFill>
          <a:blip r:embed="rId2"/>
          <a:stretch/>
        </p:blipFill>
        <p:spPr>
          <a:xfrm>
            <a:off x="8084520" y="7596000"/>
            <a:ext cx="951480" cy="951480"/>
          </a:xfrm>
          <a:prstGeom prst="rect">
            <a:avLst/>
          </a:prstGeom>
          <a:ln w="0">
            <a:noFill/>
          </a:ln>
        </p:spPr>
      </p:pic>
      <p:sp>
        <p:nvSpPr>
          <p:cNvPr id="177" name="Shape 14"/>
          <p:cNvSpPr/>
          <p:nvPr/>
        </p:nvSpPr>
        <p:spPr>
          <a:xfrm>
            <a:off x="11745360" y="7221960"/>
            <a:ext cx="1699200" cy="1699200"/>
          </a:xfrm>
          <a:prstGeom prst="ellipse">
            <a:avLst/>
          </a:prstGeom>
          <a:solidFill>
            <a:srgbClr val="c0392b"/>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78" name="Image 3" descr="preencoded.png"/>
          <p:cNvPicPr/>
          <p:nvPr/>
        </p:nvPicPr>
        <p:blipFill>
          <a:blip r:embed="rId3"/>
          <a:stretch/>
        </p:blipFill>
        <p:spPr>
          <a:xfrm>
            <a:off x="12119400" y="7596000"/>
            <a:ext cx="951480" cy="951480"/>
          </a:xfrm>
          <a:prstGeom prst="rect">
            <a:avLst/>
          </a:prstGeom>
          <a:ln w="0">
            <a:noFill/>
          </a:ln>
        </p:spPr>
      </p:pic>
      <p:pic>
        <p:nvPicPr>
          <p:cNvPr id="179" name="Image 4" descr="asset_corner_tr.png"/>
          <p:cNvPicPr/>
          <p:nvPr/>
        </p:nvPicPr>
        <p:blipFill>
          <a:blip r:embed="rId4"/>
          <a:stretch/>
        </p:blipFill>
        <p:spPr>
          <a:xfrm>
            <a:off x="13167360" y="0"/>
            <a:ext cx="5120280" cy="3085920"/>
          </a:xfrm>
          <a:prstGeom prst="rect">
            <a:avLst/>
          </a:prstGeom>
          <a:ln w="0">
            <a:noFill/>
          </a:ln>
        </p:spPr>
      </p:pic>
      <p:pic>
        <p:nvPicPr>
          <p:cNvPr id="180" name="Image 5" descr="asset_corner_bl.png"/>
          <p:cNvPicPr/>
          <p:nvPr/>
        </p:nvPicPr>
        <p:blipFill>
          <a:blip r:embed="rId5"/>
          <a:stretch/>
        </p:blipFill>
        <p:spPr>
          <a:xfrm>
            <a:off x="0" y="8847000"/>
            <a:ext cx="1279800" cy="1440000"/>
          </a:xfrm>
          <a:prstGeom prst="rect">
            <a:avLst/>
          </a:prstGeom>
          <a:ln w="0">
            <a:noFill/>
          </a:ln>
        </p:spPr>
      </p:pic>
      <p:sp>
        <p:nvSpPr>
          <p:cNvPr id="181" name="Text 18"/>
          <p:cNvSpPr/>
          <p:nvPr/>
        </p:nvSpPr>
        <p:spPr>
          <a:xfrm>
            <a:off x="1280160" y="2150640"/>
            <a:ext cx="15087240" cy="4294080"/>
          </a:xfrm>
          <a:prstGeom prst="rect">
            <a:avLst/>
          </a:prstGeom>
          <a:noFill/>
          <a:ln w="0">
            <a:noFill/>
          </a:ln>
        </p:spPr>
        <p:style>
          <a:lnRef idx="0"/>
          <a:fillRef idx="0"/>
          <a:effectRef idx="0"/>
          <a:fontRef idx="minor"/>
        </p:style>
        <p:txBody>
          <a:bodyPr lIns="0" rIns="0" tIns="0" bIns="0" anchor="ctr">
            <a:noAutofit/>
          </a:bodyPr>
          <a:p>
            <a:pPr marL="285840" indent="-285840" defTabSz="914400">
              <a:lnSpc>
                <a:spcPct val="150000"/>
              </a:lnSpc>
              <a:buClr>
                <a:srgbClr val="000000"/>
              </a:buClr>
              <a:buFont typeface="Arial"/>
              <a:buChar char="•"/>
            </a:pPr>
            <a:r>
              <a:rPr b="0" lang="en-GB" sz="2400" spc="-1" strike="noStrike">
                <a:solidFill>
                  <a:schemeClr val="dk1"/>
                </a:solidFill>
                <a:latin typeface="Poppins"/>
              </a:rPr>
              <a:t>cheltuieli financiare aferente creditelor/garanțiilor obținute pentru creditele contractate de beneficiari în vederea realizării proiectelor acceptate în cadrul Programului;</a:t>
            </a:r>
            <a:endParaRPr b="0" lang="ro-RO" sz="2400" spc="-1" strike="noStrike">
              <a:solidFill>
                <a:srgbClr val="000000"/>
              </a:solidFill>
              <a:latin typeface="Arial"/>
            </a:endParaRPr>
          </a:p>
          <a:p>
            <a:pPr marL="285840" indent="-285840" defTabSz="914400">
              <a:lnSpc>
                <a:spcPct val="150000"/>
              </a:lnSpc>
              <a:buClr>
                <a:srgbClr val="000000"/>
              </a:buClr>
              <a:buFont typeface="Arial"/>
              <a:buChar char="•"/>
            </a:pPr>
            <a:r>
              <a:rPr b="0" lang="en-GB" sz="2400" spc="-1" strike="noStrike">
                <a:solidFill>
                  <a:schemeClr val="dk1"/>
                </a:solidFill>
                <a:latin typeface="Poppins"/>
              </a:rPr>
              <a:t>cheltuieli privind avizele sau alte taxe (inclusiv TVA, timbru verde și accize energie electrică), ambalarea, transportul și instruirea personalului pentru utilizarea activelor corporale și/sau necorporale achiziționate, punerea în funcțiune, montarea, și manopera;</a:t>
            </a:r>
            <a:endParaRPr b="0" lang="ro-RO" sz="2400" spc="-1" strike="noStrike">
              <a:solidFill>
                <a:srgbClr val="000000"/>
              </a:solidFill>
              <a:latin typeface="Arial"/>
            </a:endParaRPr>
          </a:p>
          <a:p>
            <a:pPr marL="285840" indent="-285840" defTabSz="914400">
              <a:lnSpc>
                <a:spcPct val="150000"/>
              </a:lnSpc>
              <a:buClr>
                <a:srgbClr val="000000"/>
              </a:buClr>
              <a:buFont typeface="Arial"/>
              <a:buChar char="•"/>
            </a:pPr>
            <a:r>
              <a:rPr b="0" lang="en-GB" sz="2400" spc="-1" strike="noStrike">
                <a:solidFill>
                  <a:schemeClr val="dk1"/>
                </a:solidFill>
                <a:latin typeface="Poppins"/>
              </a:rPr>
              <a:t>cheltuieli efectuate, inclusiv facturi emise înaintea intrării în vigoare a acordului de finanțare;</a:t>
            </a:r>
            <a:endParaRPr b="0" lang="ro-RO" sz="2400" spc="-1" strike="noStrike">
              <a:solidFill>
                <a:srgbClr val="000000"/>
              </a:solidFill>
              <a:latin typeface="Arial"/>
            </a:endParaRPr>
          </a:p>
          <a:p>
            <a:pPr marL="285840" indent="-285840" defTabSz="914400">
              <a:lnSpc>
                <a:spcPct val="150000"/>
              </a:lnSpc>
              <a:buClr>
                <a:srgbClr val="000000"/>
              </a:buClr>
              <a:buFont typeface="Arial"/>
              <a:buChar char="•"/>
            </a:pPr>
            <a:r>
              <a:rPr b="0" lang="en-GB" sz="2400" spc="-1" strike="noStrike">
                <a:solidFill>
                  <a:schemeClr val="dk1"/>
                </a:solidFill>
                <a:latin typeface="Poppins"/>
              </a:rPr>
              <a:t>nu se acordă ajutor financiar pentru activele achiziționate în sistem de leasing, second-hand și cele care au constituit obiectul unei subvenționări/finanțări nerambursabile din alte surse.</a:t>
            </a:r>
            <a:endParaRPr b="0" lang="ro-RO"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82" name="Text 0"/>
          <p:cNvSpPr/>
          <p:nvPr/>
        </p:nvSpPr>
        <p:spPr>
          <a:xfrm>
            <a:off x="1280160" y="1085760"/>
            <a:ext cx="113824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000" spc="-1" strike="noStrike">
                <a:solidFill>
                  <a:srgbClr val="f57f20"/>
                </a:solidFill>
                <a:latin typeface="Poppins"/>
                <a:ea typeface="Poppins"/>
              </a:rPr>
              <a:t>TERMENE ȘI ETAPE-CHEIE ÎN DERULAREA PROGRAMULUI</a:t>
            </a:r>
            <a:endParaRPr b="0" lang="ro-RO" sz="4000" spc="-1" strike="noStrike">
              <a:solidFill>
                <a:srgbClr val="000000"/>
              </a:solidFill>
              <a:latin typeface="Arial"/>
            </a:endParaRPr>
          </a:p>
        </p:txBody>
      </p:sp>
      <p:pic>
        <p:nvPicPr>
          <p:cNvPr id="183" name="Image 4" descr="asset_corner_tr.png"/>
          <p:cNvPicPr/>
          <p:nvPr/>
        </p:nvPicPr>
        <p:blipFill>
          <a:blip r:embed="rId1"/>
          <a:stretch/>
        </p:blipFill>
        <p:spPr>
          <a:xfrm>
            <a:off x="13167360" y="0"/>
            <a:ext cx="5120280" cy="3085920"/>
          </a:xfrm>
          <a:prstGeom prst="rect">
            <a:avLst/>
          </a:prstGeom>
          <a:ln w="0">
            <a:noFill/>
          </a:ln>
        </p:spPr>
      </p:pic>
      <p:pic>
        <p:nvPicPr>
          <p:cNvPr id="184" name="Image 5" descr="asset_corner_bl.png"/>
          <p:cNvPicPr/>
          <p:nvPr/>
        </p:nvPicPr>
        <p:blipFill>
          <a:blip r:embed="rId2"/>
          <a:stretch/>
        </p:blipFill>
        <p:spPr>
          <a:xfrm>
            <a:off x="0" y="8847000"/>
            <a:ext cx="1279800" cy="1440000"/>
          </a:xfrm>
          <a:prstGeom prst="rect">
            <a:avLst/>
          </a:prstGeom>
          <a:ln w="0">
            <a:noFill/>
          </a:ln>
        </p:spPr>
      </p:pic>
      <p:sp>
        <p:nvSpPr>
          <p:cNvPr id="185" name="Text 18"/>
          <p:cNvSpPr/>
          <p:nvPr/>
        </p:nvSpPr>
        <p:spPr>
          <a:xfrm>
            <a:off x="1280160" y="3217320"/>
            <a:ext cx="15087240" cy="5150520"/>
          </a:xfrm>
          <a:prstGeom prst="rect">
            <a:avLst/>
          </a:prstGeom>
          <a:noFill/>
          <a:ln w="0">
            <a:noFill/>
          </a:ln>
        </p:spPr>
        <p:style>
          <a:lnRef idx="0"/>
          <a:fillRef idx="0"/>
          <a:effectRef idx="0"/>
          <a:fontRef idx="minor"/>
        </p:style>
        <p:txBody>
          <a:bodyPr lIns="0" rIns="0" tIns="0" bIns="0" anchor="ctr">
            <a:noAutofit/>
          </a:bodyPr>
          <a:p>
            <a:pPr marL="285840" indent="-285840" defTabSz="914400">
              <a:lnSpc>
                <a:spcPct val="150000"/>
              </a:lnSpc>
              <a:buClr>
                <a:srgbClr val="000000"/>
              </a:buClr>
              <a:buFont typeface="Arial"/>
              <a:buChar char="•"/>
            </a:pPr>
            <a:r>
              <a:rPr b="1" lang="en-GB" sz="2800" spc="-1" strike="noStrike">
                <a:solidFill>
                  <a:schemeClr val="dk1"/>
                </a:solidFill>
                <a:latin typeface="Poppins"/>
              </a:rPr>
              <a:t>90 zile calendaristice </a:t>
            </a:r>
            <a:r>
              <a:rPr b="0" lang="en-GB" sz="2800" spc="-1" strike="noStrike">
                <a:solidFill>
                  <a:schemeClr val="dk1"/>
                </a:solidFill>
                <a:latin typeface="Poppins"/>
              </a:rPr>
              <a:t>— verificarea administrativă și de eligibilitate</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en-GB" sz="2800" spc="-1" strike="noStrike">
                <a:solidFill>
                  <a:schemeClr val="dk1"/>
                </a:solidFill>
                <a:latin typeface="Poppins"/>
              </a:rPr>
              <a:t>5 zile lucrătoare</a:t>
            </a:r>
            <a:r>
              <a:rPr b="0" lang="en-GB" sz="2800" spc="-1" strike="noStrike">
                <a:solidFill>
                  <a:schemeClr val="dk1"/>
                </a:solidFill>
                <a:latin typeface="Poppins"/>
              </a:rPr>
              <a:t> — de la notificarea de acceptare până la prezentarea la bancă</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en-GB" sz="2800" spc="-1" strike="noStrike">
                <a:solidFill>
                  <a:schemeClr val="dk1"/>
                </a:solidFill>
                <a:latin typeface="Poppins"/>
              </a:rPr>
              <a:t>max. 30 zile lucrătoare </a:t>
            </a:r>
            <a:r>
              <a:rPr b="0" lang="en-GB" sz="2800" spc="-1" strike="noStrike">
                <a:solidFill>
                  <a:schemeClr val="dk1"/>
                </a:solidFill>
                <a:latin typeface="Poppins"/>
              </a:rPr>
              <a:t>— evaluarea cererii de credit de către bancă</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en-GB" sz="2800" spc="-1" strike="noStrike">
                <a:solidFill>
                  <a:schemeClr val="dk1"/>
                </a:solidFill>
                <a:latin typeface="Poppins"/>
              </a:rPr>
              <a:t>10 zile calendaristice </a:t>
            </a:r>
            <a:r>
              <a:rPr b="0" lang="en-GB" sz="2800" spc="-1" strike="noStrike">
                <a:solidFill>
                  <a:schemeClr val="dk1"/>
                </a:solidFill>
                <a:latin typeface="Poppins"/>
              </a:rPr>
              <a:t>— generarea acordului de finanțare</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en-GB" sz="2800" spc="-1" strike="noStrike">
                <a:solidFill>
                  <a:schemeClr val="dk1"/>
                </a:solidFill>
                <a:latin typeface="Poppins"/>
              </a:rPr>
              <a:t>5 zile lucrătoare </a:t>
            </a:r>
            <a:r>
              <a:rPr b="0" lang="en-GB" sz="2800" spc="-1" strike="noStrike">
                <a:solidFill>
                  <a:schemeClr val="dk1"/>
                </a:solidFill>
                <a:latin typeface="Poppins"/>
              </a:rPr>
              <a:t>— semnarea electronică a acordului, sub sancțiunea respingerii</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en-GB" sz="2800" spc="-1" strike="noStrike">
                <a:solidFill>
                  <a:schemeClr val="dk1"/>
                </a:solidFill>
                <a:latin typeface="Poppins"/>
              </a:rPr>
              <a:t>12 luni </a:t>
            </a:r>
            <a:r>
              <a:rPr b="0" lang="en-GB" sz="2800" spc="-1" strike="noStrike">
                <a:solidFill>
                  <a:schemeClr val="dk1"/>
                </a:solidFill>
                <a:latin typeface="Poppins"/>
              </a:rPr>
              <a:t>— perioada de realizare a investiției</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en-GB" sz="2800" spc="-1" strike="noStrike">
                <a:solidFill>
                  <a:schemeClr val="dk1"/>
                </a:solidFill>
                <a:latin typeface="Poppins"/>
              </a:rPr>
              <a:t>7 zile lucrătoare </a:t>
            </a:r>
            <a:r>
              <a:rPr b="0" lang="en-GB" sz="2800" spc="-1" strike="noStrike">
                <a:solidFill>
                  <a:schemeClr val="dk1"/>
                </a:solidFill>
                <a:latin typeface="Poppins"/>
              </a:rPr>
              <a:t>— încărcarea documentelor justificative după ultima plată</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ro-RO" sz="2800" spc="-1" strike="noStrike">
                <a:solidFill>
                  <a:schemeClr val="dk1"/>
                </a:solidFill>
                <a:latin typeface="Poppins"/>
              </a:rPr>
              <a:t>31 ianuarie, anual</a:t>
            </a:r>
            <a:r>
              <a:rPr b="0" lang="ro-RO" sz="2800" spc="-1" strike="noStrike">
                <a:solidFill>
                  <a:schemeClr val="dk1"/>
                </a:solidFill>
                <a:latin typeface="Poppins"/>
              </a:rPr>
              <a:t> — depunerea raportului de progres</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ro-RO" sz="2800" spc="-1" strike="noStrike">
                <a:solidFill>
                  <a:schemeClr val="dk1"/>
                </a:solidFill>
                <a:latin typeface="Poppins"/>
              </a:rPr>
              <a:t>31.12.2028</a:t>
            </a:r>
            <a:r>
              <a:rPr b="0" lang="ro-RO" sz="2800" spc="-1" strike="noStrike">
                <a:solidFill>
                  <a:schemeClr val="dk1"/>
                </a:solidFill>
                <a:latin typeface="Poppins"/>
              </a:rPr>
              <a:t> — până când se mențin angajații și cifra de afaceri</a:t>
            </a:r>
            <a:endParaRPr b="0" lang="ro-RO" sz="2800" spc="-1" strike="noStrike">
              <a:solidFill>
                <a:srgbClr val="000000"/>
              </a:solidFill>
              <a:latin typeface="Arial"/>
            </a:endParaRPr>
          </a:p>
          <a:p>
            <a:pPr marL="285840" indent="-285840" defTabSz="914400">
              <a:lnSpc>
                <a:spcPct val="150000"/>
              </a:lnSpc>
              <a:buClr>
                <a:srgbClr val="000000"/>
              </a:buClr>
              <a:buFont typeface="Arial"/>
              <a:buChar char="•"/>
            </a:pPr>
            <a:r>
              <a:rPr b="1" lang="ro-RO" sz="2800" spc="-1" strike="noStrike">
                <a:solidFill>
                  <a:schemeClr val="dk1"/>
                </a:solidFill>
                <a:latin typeface="Poppins"/>
              </a:rPr>
              <a:t>31.05.2029</a:t>
            </a:r>
            <a:r>
              <a:rPr b="0" lang="ro-RO" sz="2800" spc="-1" strike="noStrike">
                <a:solidFill>
                  <a:schemeClr val="dk1"/>
                </a:solidFill>
                <a:latin typeface="Poppins"/>
              </a:rPr>
              <a:t> — expirarea acordului de finanțare și finalul monitorizării</a:t>
            </a:r>
            <a:endParaRPr b="0" lang="ro-RO"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pic>
        <p:nvPicPr>
          <p:cNvPr id="186" name="Image 4" descr="asset_corner_tr.png"/>
          <p:cNvPicPr/>
          <p:nvPr/>
        </p:nvPicPr>
        <p:blipFill>
          <a:blip r:embed="rId1"/>
          <a:stretch/>
        </p:blipFill>
        <p:spPr>
          <a:xfrm>
            <a:off x="13167360" y="0"/>
            <a:ext cx="5120280" cy="3085920"/>
          </a:xfrm>
          <a:prstGeom prst="rect">
            <a:avLst/>
          </a:prstGeom>
          <a:ln w="0">
            <a:noFill/>
          </a:ln>
        </p:spPr>
      </p:pic>
      <p:pic>
        <p:nvPicPr>
          <p:cNvPr id="187" name="Image 5" descr="asset_corner_bl.png"/>
          <p:cNvPicPr/>
          <p:nvPr/>
        </p:nvPicPr>
        <p:blipFill>
          <a:blip r:embed="rId2"/>
          <a:stretch/>
        </p:blipFill>
        <p:spPr>
          <a:xfrm>
            <a:off x="0" y="8847000"/>
            <a:ext cx="1279800" cy="1440000"/>
          </a:xfrm>
          <a:prstGeom prst="rect">
            <a:avLst/>
          </a:prstGeom>
          <a:ln w="0">
            <a:noFill/>
          </a:ln>
        </p:spPr>
      </p:pic>
      <p:graphicFrame>
        <p:nvGraphicFramePr>
          <p:cNvPr id="188" name="Table 2"/>
          <p:cNvGraphicFramePr/>
          <p:nvPr/>
        </p:nvGraphicFramePr>
        <p:xfrm>
          <a:off x="1280160" y="997560"/>
          <a:ext cx="13405320" cy="8756280"/>
        </p:xfrm>
        <a:graphic>
          <a:graphicData uri="http://schemas.openxmlformats.org/drawingml/2006/table">
            <a:tbl>
              <a:tblPr/>
              <a:tblGrid>
                <a:gridCol w="5647680"/>
                <a:gridCol w="7757640"/>
              </a:tblGrid>
              <a:tr h="1076760">
                <a:tc gridSpan="2">
                  <a:txBody>
                    <a:bodyPr lIns="63360" rIns="63360" tIns="63360" bIns="63360" anchor="t">
                      <a:noAutofit/>
                    </a:bodyPr>
                    <a:p>
                      <a:pPr marL="457200" algn="ctr" defTabSz="914400">
                        <a:lnSpc>
                          <a:spcPct val="150000"/>
                        </a:lnSpc>
                      </a:pPr>
                      <a:r>
                        <a:rPr b="1" lang="en-GB" sz="3200" spc="-1" strike="noStrike">
                          <a:solidFill>
                            <a:srgbClr val="002060"/>
                          </a:solidFill>
                          <a:latin typeface="Poppins"/>
                        </a:rPr>
                        <a:t>EXEMPLE DE PROIECTE</a:t>
                      </a:r>
                      <a:endParaRPr b="0" lang="ro-RO" sz="3200" spc="-1" strike="noStrike">
                        <a:solidFill>
                          <a:srgbClr val="000000"/>
                        </a:solidFill>
                        <a:latin typeface="Arial"/>
                      </a:endParaRPr>
                    </a:p>
                  </a:txBody>
                  <a:tcPr anchor="t"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c hMerge="1">
                  <a:txBody>
                    <a:bodyPr lIns="90000" rIns="90000" tIns="45000" bIns="45000" anchor="t">
                      <a:noAutofit/>
                    </a:bodyPr>
                    <a:p>
                      <a:endParaRPr b="0" lang="ro-RO" sz="1800" spc="-1" strike="noStrike">
                        <a:solidFill>
                          <a:srgbClr val="000000"/>
                        </a:solidFill>
                        <a:latin typeface="Arial"/>
                      </a:endParaRPr>
                    </a:p>
                  </a:txBody>
                  <a:tcPr anchor="t" marL="90000" marR="90000">
                    <a:lnL>
                      <a:noFill/>
                    </a:lnL>
                    <a:lnR>
                      <a:noFill/>
                    </a:lnR>
                    <a:lnT>
                      <a:noFill/>
                    </a:lnT>
                    <a:lnB>
                      <a:noFill/>
                    </a:lnB>
                    <a:solidFill>
                      <a:srgbClr val="729fcf"/>
                    </a:solidFill>
                  </a:tcPr>
                </a:tc>
              </a:tr>
              <a:tr h="847440">
                <a:tc>
                  <a:txBody>
                    <a:bodyPr lIns="63360" rIns="63360" tIns="63360" bIns="63360" anchor="ctr">
                      <a:noAutofit/>
                    </a:bodyPr>
                    <a:p>
                      <a:pPr algn="ctr" defTabSz="914400">
                        <a:lnSpc>
                          <a:spcPct val="150000"/>
                        </a:lnSpc>
                        <a:spcBef>
                          <a:spcPts val="601"/>
                        </a:spcBef>
                        <a:spcAft>
                          <a:spcPts val="601"/>
                        </a:spcAft>
                      </a:pPr>
                      <a:r>
                        <a:rPr b="0" lang="en-GB" sz="2400" spc="-1" strike="noStrike">
                          <a:solidFill>
                            <a:srgbClr val="002060"/>
                          </a:solidFill>
                          <a:latin typeface="Poppins"/>
                        </a:rPr>
                        <a:t>Exemplu general</a:t>
                      </a:r>
                      <a:endParaRPr b="0" lang="ro-RO" sz="24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c>
                  <a:txBody>
                    <a:bodyPr lIns="63360" rIns="63360" tIns="63360" bIns="63360" anchor="ctr">
                      <a:noAutofit/>
                    </a:bodyPr>
                    <a:p>
                      <a:pPr algn="ctr" defTabSz="914400">
                        <a:lnSpc>
                          <a:spcPct val="150000"/>
                        </a:lnSpc>
                        <a:spcBef>
                          <a:spcPts val="601"/>
                        </a:spcBef>
                        <a:spcAft>
                          <a:spcPts val="601"/>
                        </a:spcAft>
                      </a:pPr>
                      <a:r>
                        <a:rPr b="0" lang="en-GB" sz="2400" spc="-1" strike="noStrike">
                          <a:solidFill>
                            <a:srgbClr val="002060"/>
                          </a:solidFill>
                          <a:latin typeface="Poppins"/>
                        </a:rPr>
                        <a:t>Structura orientativă a proiectului</a:t>
                      </a:r>
                      <a:endParaRPr b="0" lang="ro-RO" sz="24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r>
              <a:tr h="1306080">
                <a:tc>
                  <a:txBody>
                    <a:bodyPr lIns="63360" rIns="63360" tIns="63360" bIns="63360" anchor="ctr">
                      <a:noAutofit/>
                    </a:bodyPr>
                    <a:p>
                      <a:pPr defTabSz="914400">
                        <a:lnSpc>
                          <a:spcPct val="150000"/>
                        </a:lnSpc>
                        <a:spcBef>
                          <a:spcPts val="601"/>
                        </a:spcBef>
                        <a:spcAft>
                          <a:spcPts val="601"/>
                        </a:spcAft>
                      </a:pPr>
                      <a:r>
                        <a:rPr b="0" lang="en-GB" sz="2400" spc="-1" strike="noStrike">
                          <a:solidFill>
                            <a:srgbClr val="002060"/>
                          </a:solidFill>
                          <a:latin typeface="Poppins"/>
                        </a:rPr>
                        <a:t>☀️ </a:t>
                      </a:r>
                      <a:r>
                        <a:rPr b="0" lang="en-GB" sz="2400" spc="-1" strike="noStrike">
                          <a:solidFill>
                            <a:srgbClr val="002060"/>
                          </a:solidFill>
                          <a:latin typeface="Poppins"/>
                        </a:rPr>
                        <a:t>Proiect 100% energie verde</a:t>
                      </a:r>
                      <a:endParaRPr b="0" lang="ro-RO" sz="24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c>
                  <a:txBody>
                    <a:bodyPr lIns="63360" rIns="63360" tIns="63360" bIns="63360" anchor="ctr">
                      <a:noAutofit/>
                    </a:bodyPr>
                    <a:p>
                      <a:pPr algn="ctr" defTabSz="914400">
                        <a:lnSpc>
                          <a:spcPct val="150000"/>
                        </a:lnSpc>
                        <a:spcBef>
                          <a:spcPts val="601"/>
                        </a:spcBef>
                        <a:spcAft>
                          <a:spcPts val="601"/>
                        </a:spcAft>
                      </a:pPr>
                      <a:r>
                        <a:rPr b="0" lang="en-GB" sz="2000" spc="-1" strike="noStrike">
                          <a:solidFill>
                            <a:srgbClr val="002060"/>
                          </a:solidFill>
                          <a:latin typeface="Poppins"/>
                        </a:rPr>
                        <a:t>100% sistem fotovoltaic, dimensionat pentru consumul activității firmei</a:t>
                      </a:r>
                      <a:endParaRPr b="0" lang="ro-RO" sz="20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r>
              <a:tr h="2676600">
                <a:tc>
                  <a:txBody>
                    <a:bodyPr lIns="63360" rIns="63360" tIns="63360" bIns="63360" anchor="ctr">
                      <a:noAutofit/>
                    </a:bodyPr>
                    <a:p>
                      <a:pPr defTabSz="914400">
                        <a:lnSpc>
                          <a:spcPct val="150000"/>
                        </a:lnSpc>
                        <a:spcBef>
                          <a:spcPts val="601"/>
                        </a:spcBef>
                        <a:spcAft>
                          <a:spcPts val="601"/>
                        </a:spcAft>
                      </a:pPr>
                      <a:r>
                        <a:rPr b="0" lang="en-GB" sz="2400" spc="-1" strike="noStrike">
                          <a:solidFill>
                            <a:srgbClr val="002060"/>
                          </a:solidFill>
                          <a:latin typeface="Poppins"/>
                        </a:rPr>
                        <a:t>♨️ </a:t>
                      </a:r>
                      <a:r>
                        <a:rPr b="0" lang="en-GB" sz="2400" spc="-1" strike="noStrike">
                          <a:solidFill>
                            <a:srgbClr val="002060"/>
                          </a:solidFill>
                          <a:latin typeface="Poppins"/>
                        </a:rPr>
                        <a:t>Proiect 100% eficiență energetică</a:t>
                      </a:r>
                      <a:endParaRPr b="0" lang="ro-RO" sz="24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c>
                  <a:txBody>
                    <a:bodyPr lIns="63360" rIns="63360" tIns="63360" bIns="63360" anchor="ctr">
                      <a:noAutofit/>
                    </a:bodyPr>
                    <a:p>
                      <a:pPr algn="ctr" defTabSz="914400">
                        <a:lnSpc>
                          <a:spcPct val="150000"/>
                        </a:lnSpc>
                        <a:spcBef>
                          <a:spcPts val="601"/>
                        </a:spcBef>
                        <a:spcAft>
                          <a:spcPts val="601"/>
                        </a:spcAft>
                      </a:pPr>
                      <a:r>
                        <a:rPr b="0" lang="en-GB" sz="2000" spc="-1" strike="noStrike">
                          <a:solidFill>
                            <a:srgbClr val="002060"/>
                          </a:solidFill>
                          <a:latin typeface="Poppins"/>
                        </a:rPr>
                        <a:t>100% pompe de căldură, sisteme de măsurare și monitorizare a utilităților, ventilație, încălzire/răcire, schimbătoare de căldură etc., necesare activității</a:t>
                      </a:r>
                      <a:endParaRPr b="0" lang="ro-RO" sz="20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r>
              <a:tr h="1542600">
                <a:tc>
                  <a:txBody>
                    <a:bodyPr lIns="63360" rIns="63360" tIns="63360" bIns="63360" anchor="ctr">
                      <a:noAutofit/>
                    </a:bodyPr>
                    <a:p>
                      <a:pPr defTabSz="914400">
                        <a:lnSpc>
                          <a:spcPct val="150000"/>
                        </a:lnSpc>
                        <a:spcBef>
                          <a:spcPts val="601"/>
                        </a:spcBef>
                        <a:spcAft>
                          <a:spcPts val="601"/>
                        </a:spcAft>
                      </a:pPr>
                      <a:r>
                        <a:rPr b="0" lang="en-GB" sz="2400" spc="-1" strike="noStrike">
                          <a:solidFill>
                            <a:srgbClr val="002060"/>
                          </a:solidFill>
                          <a:latin typeface="Poppins"/>
                        </a:rPr>
                        <a:t>☀️⚙️ </a:t>
                      </a:r>
                      <a:r>
                        <a:rPr b="0" lang="en-GB" sz="2400" spc="-1" strike="noStrike">
                          <a:solidFill>
                            <a:srgbClr val="002060"/>
                          </a:solidFill>
                          <a:latin typeface="Poppins"/>
                        </a:rPr>
                        <a:t>Fotovoltaice + stocare/utilaje</a:t>
                      </a:r>
                      <a:endParaRPr b="0" lang="ro-RO" sz="24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c>
                  <a:txBody>
                    <a:bodyPr lIns="63360" rIns="63360" tIns="63360" bIns="63360" anchor="ctr">
                      <a:noAutofit/>
                    </a:bodyPr>
                    <a:p>
                      <a:pPr algn="ctr" defTabSz="914400">
                        <a:lnSpc>
                          <a:spcPct val="150000"/>
                        </a:lnSpc>
                        <a:spcBef>
                          <a:spcPts val="601"/>
                        </a:spcBef>
                        <a:spcAft>
                          <a:spcPts val="601"/>
                        </a:spcAft>
                      </a:pPr>
                      <a:r>
                        <a:rPr b="0" lang="en-GB" sz="2000" spc="-1" strike="noStrike">
                          <a:solidFill>
                            <a:srgbClr val="002060"/>
                          </a:solidFill>
                          <a:latin typeface="Poppins"/>
                        </a:rPr>
                        <a:t>40% sistem fotovoltaic + 60% utilaje tehnologice, inclusiv stocare, necesare producției</a:t>
                      </a:r>
                      <a:endParaRPr b="0" lang="ro-RO" sz="20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r>
              <a:tr h="1306080">
                <a:tc>
                  <a:txBody>
                    <a:bodyPr lIns="63360" rIns="63360" tIns="63360" bIns="63360" anchor="ctr">
                      <a:noAutofit/>
                    </a:bodyPr>
                    <a:p>
                      <a:pPr defTabSz="914400">
                        <a:lnSpc>
                          <a:spcPct val="150000"/>
                        </a:lnSpc>
                        <a:spcBef>
                          <a:spcPts val="601"/>
                        </a:spcBef>
                        <a:spcAft>
                          <a:spcPts val="601"/>
                        </a:spcAft>
                      </a:pPr>
                      <a:r>
                        <a:rPr b="0" lang="en-GB" sz="2400" spc="-1" strike="noStrike">
                          <a:solidFill>
                            <a:srgbClr val="002060"/>
                          </a:solidFill>
                          <a:latin typeface="Poppins"/>
                        </a:rPr>
                        <a:t>☀️♨️♻️⚙️ </a:t>
                      </a:r>
                      <a:r>
                        <a:rPr b="0" lang="en-GB" sz="2400" spc="-1" strike="noStrike">
                          <a:solidFill>
                            <a:srgbClr val="002060"/>
                          </a:solidFill>
                          <a:latin typeface="Poppins"/>
                        </a:rPr>
                        <a:t>Mix verde + utilaje</a:t>
                      </a:r>
                      <a:endParaRPr b="0" lang="ro-RO" sz="24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c>
                  <a:txBody>
                    <a:bodyPr lIns="63360" rIns="63360" tIns="63360" bIns="63360" anchor="ctr">
                      <a:noAutofit/>
                    </a:bodyPr>
                    <a:p>
                      <a:pPr algn="ctr" defTabSz="914400">
                        <a:lnSpc>
                          <a:spcPct val="150000"/>
                        </a:lnSpc>
                        <a:spcBef>
                          <a:spcPts val="601"/>
                        </a:spcBef>
                        <a:spcAft>
                          <a:spcPts val="601"/>
                        </a:spcAft>
                      </a:pPr>
                      <a:r>
                        <a:rPr b="0" lang="en-GB" sz="2000" spc="-1" strike="noStrike">
                          <a:solidFill>
                            <a:srgbClr val="002060"/>
                          </a:solidFill>
                          <a:latin typeface="Poppins"/>
                        </a:rPr>
                        <a:t>40% fotovoltaice, pompe de căldură și reciclare + 60% utilaje tehnologice</a:t>
                      </a:r>
                      <a:endParaRPr b="0" lang="ro-RO" sz="2000" spc="-1" strike="noStrike">
                        <a:solidFill>
                          <a:srgbClr val="000000"/>
                        </a:solidFill>
                        <a:latin typeface="Arial"/>
                      </a:endParaRPr>
                    </a:p>
                  </a:txBody>
                  <a:tcPr anchor="ctr" marL="63360" marR="6336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f4b196"/>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89" name="Text 0"/>
          <p:cNvSpPr/>
          <p:nvPr/>
        </p:nvSpPr>
        <p:spPr>
          <a:xfrm>
            <a:off x="1280160" y="725760"/>
            <a:ext cx="113824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000" spc="-1" strike="noStrike">
                <a:solidFill>
                  <a:srgbClr val="f57f20"/>
                </a:solidFill>
                <a:latin typeface="Poppins"/>
                <a:ea typeface="Poppins"/>
              </a:rPr>
              <a:t>EXEMPLE PE ACTIVITĂȚI:</a:t>
            </a:r>
            <a:endParaRPr b="0" lang="ro-RO" sz="4000" spc="-1" strike="noStrike">
              <a:solidFill>
                <a:srgbClr val="000000"/>
              </a:solidFill>
              <a:latin typeface="Arial"/>
            </a:endParaRPr>
          </a:p>
        </p:txBody>
      </p:sp>
      <p:pic>
        <p:nvPicPr>
          <p:cNvPr id="190" name="Image 4" descr="asset_corner_tr.png"/>
          <p:cNvPicPr/>
          <p:nvPr/>
        </p:nvPicPr>
        <p:blipFill>
          <a:blip r:embed="rId1"/>
          <a:stretch/>
        </p:blipFill>
        <p:spPr>
          <a:xfrm>
            <a:off x="13167360" y="0"/>
            <a:ext cx="5120280" cy="3085920"/>
          </a:xfrm>
          <a:prstGeom prst="rect">
            <a:avLst/>
          </a:prstGeom>
          <a:ln w="0">
            <a:noFill/>
          </a:ln>
        </p:spPr>
      </p:pic>
      <p:pic>
        <p:nvPicPr>
          <p:cNvPr id="191" name="Image 5" descr="asset_corner_bl.png"/>
          <p:cNvPicPr/>
          <p:nvPr/>
        </p:nvPicPr>
        <p:blipFill>
          <a:blip r:embed="rId2"/>
          <a:stretch/>
        </p:blipFill>
        <p:spPr>
          <a:xfrm>
            <a:off x="0" y="8847000"/>
            <a:ext cx="1279800" cy="1440000"/>
          </a:xfrm>
          <a:prstGeom prst="rect">
            <a:avLst/>
          </a:prstGeom>
          <a:ln w="0">
            <a:noFill/>
          </a:ln>
        </p:spPr>
      </p:pic>
      <p:sp>
        <p:nvSpPr>
          <p:cNvPr id="192" name="TextBox 3"/>
          <p:cNvSpPr/>
          <p:nvPr/>
        </p:nvSpPr>
        <p:spPr>
          <a:xfrm>
            <a:off x="1280160" y="2120760"/>
            <a:ext cx="15719040" cy="740628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50000"/>
              </a:lnSpc>
              <a:spcBef>
                <a:spcPts val="601"/>
              </a:spcBef>
              <a:spcAft>
                <a:spcPts val="601"/>
              </a:spcAft>
            </a:pPr>
            <a:r>
              <a:rPr b="1" lang="en-GB" sz="2000" spc="-1" strike="noStrike">
                <a:solidFill>
                  <a:srgbClr val="000000"/>
                </a:solidFill>
                <a:latin typeface="Poppins"/>
              </a:rPr>
              <a:t>Fabrică / atelier de producție:</a:t>
            </a:r>
            <a:endParaRPr b="0" lang="ro-RO" sz="2000" spc="-1" strike="noStrike">
              <a:solidFill>
                <a:srgbClr val="000000"/>
              </a:solidFill>
              <a:latin typeface="Arial"/>
            </a:endParaRPr>
          </a:p>
          <a:p>
            <a:pPr algn="just" defTabSz="914400">
              <a:lnSpc>
                <a:spcPct val="150000"/>
              </a:lnSpc>
              <a:spcBef>
                <a:spcPts val="601"/>
              </a:spcBef>
              <a:spcAft>
                <a:spcPts val="601"/>
              </a:spcAft>
            </a:pPr>
            <a:r>
              <a:rPr b="0" lang="en-GB" sz="2000" spc="-1" strike="noStrike">
                <a:solidFill>
                  <a:srgbClr val="000000"/>
                </a:solidFill>
                <a:latin typeface="Poppins"/>
              </a:rPr>
              <a:t>Firma poate face un proiect cu 40% panouri fotovoltaice și 60% utilaje noi de producție. Practic, își reduce costurile cu energia și, în același proiect, își modernizează capacitatea de producție.</a:t>
            </a:r>
            <a:endParaRPr b="0" lang="ro-RO" sz="2000" spc="-1" strike="noStrike">
              <a:solidFill>
                <a:srgbClr val="000000"/>
              </a:solidFill>
              <a:latin typeface="Arial"/>
            </a:endParaRPr>
          </a:p>
          <a:p>
            <a:pPr algn="just" defTabSz="914400">
              <a:lnSpc>
                <a:spcPct val="150000"/>
              </a:lnSpc>
              <a:spcBef>
                <a:spcPts val="601"/>
              </a:spcBef>
              <a:spcAft>
                <a:spcPts val="601"/>
              </a:spcAft>
            </a:pPr>
            <a:r>
              <a:rPr b="1" lang="en-GB" sz="2000" spc="-1" strike="noStrike">
                <a:solidFill>
                  <a:srgbClr val="000000"/>
                </a:solidFill>
                <a:latin typeface="Poppins"/>
              </a:rPr>
              <a:t>Firme de construcții:</a:t>
            </a:r>
            <a:endParaRPr b="0" lang="ro-RO" sz="2000" spc="-1" strike="noStrike">
              <a:solidFill>
                <a:srgbClr val="000000"/>
              </a:solidFill>
              <a:latin typeface="Arial"/>
            </a:endParaRPr>
          </a:p>
          <a:p>
            <a:pPr algn="just" defTabSz="914400">
              <a:lnSpc>
                <a:spcPct val="150000"/>
              </a:lnSpc>
              <a:spcBef>
                <a:spcPts val="601"/>
              </a:spcBef>
              <a:spcAft>
                <a:spcPts val="601"/>
              </a:spcAft>
            </a:pPr>
            <a:r>
              <a:rPr b="0" lang="en-GB" sz="2000" spc="-1" strike="noStrike">
                <a:solidFill>
                  <a:srgbClr val="000000"/>
                </a:solidFill>
                <a:latin typeface="Poppins"/>
              </a:rPr>
              <a:t>40% investiție verde + 60% utilaje pentru șantier, de exemplu excavator, miniexcavator, încărcător, utilaje de compactare sau alte echipamente tehnologice necesare activității</a:t>
            </a:r>
            <a:endParaRPr b="0" lang="ro-RO" sz="2000" spc="-1" strike="noStrike">
              <a:solidFill>
                <a:srgbClr val="000000"/>
              </a:solidFill>
              <a:latin typeface="Arial"/>
            </a:endParaRPr>
          </a:p>
          <a:p>
            <a:pPr algn="just" defTabSz="914400">
              <a:lnSpc>
                <a:spcPct val="150000"/>
              </a:lnSpc>
              <a:spcBef>
                <a:spcPts val="601"/>
              </a:spcBef>
              <a:spcAft>
                <a:spcPts val="601"/>
              </a:spcAft>
            </a:pPr>
            <a:r>
              <a:rPr b="0" lang="en-GB" sz="2000" spc="-1" strike="noStrike">
                <a:solidFill>
                  <a:srgbClr val="000000"/>
                </a:solidFill>
                <a:latin typeface="Poppins"/>
              </a:rPr>
              <a:t>Dacă o firmă de construcții avea oricum în plan să cumpere un excavator sau alte utilaje, SME ECO-TECH poate fi o oportunitate foarte bună: construiește minimum 40% din proiect pe componenta verde și poate utiliza diferența pentru modernizarea parcului de utilaje.</a:t>
            </a:r>
            <a:endParaRPr b="0" lang="ro-RO" sz="2000" spc="-1" strike="noStrike">
              <a:solidFill>
                <a:srgbClr val="000000"/>
              </a:solidFill>
              <a:latin typeface="Arial"/>
            </a:endParaRPr>
          </a:p>
          <a:p>
            <a:pPr algn="just" defTabSz="914400">
              <a:lnSpc>
                <a:spcPct val="150000"/>
              </a:lnSpc>
              <a:spcBef>
                <a:spcPts val="601"/>
              </a:spcBef>
              <a:spcAft>
                <a:spcPts val="601"/>
              </a:spcAft>
            </a:pPr>
            <a:r>
              <a:rPr b="1" lang="en-GB" sz="2000" spc="-1" strike="noStrike">
                <a:solidFill>
                  <a:srgbClr val="000000"/>
                </a:solidFill>
                <a:latin typeface="Poppins"/>
              </a:rPr>
              <a:t>Firme cu activitate în HoReCa sau domeniul medical:</a:t>
            </a:r>
            <a:endParaRPr b="0" lang="ro-RO" sz="2000" spc="-1" strike="noStrike">
              <a:solidFill>
                <a:srgbClr val="000000"/>
              </a:solidFill>
              <a:latin typeface="Arial"/>
            </a:endParaRPr>
          </a:p>
          <a:p>
            <a:pPr lvl="1" marL="457200" indent="-216000" algn="just" defTabSz="914400">
              <a:lnSpc>
                <a:spcPct val="150000"/>
              </a:lnSpc>
              <a:spcBef>
                <a:spcPts val="601"/>
              </a:spcBef>
              <a:buClr>
                <a:srgbClr val="000000"/>
              </a:buClr>
              <a:buFont typeface="Arial"/>
              <a:buChar char="•"/>
            </a:pPr>
            <a:r>
              <a:rPr b="0" lang="en-GB" sz="2000" spc="-1" strike="noStrike">
                <a:solidFill>
                  <a:srgbClr val="000000"/>
                </a:solidFill>
                <a:latin typeface="Poppins"/>
              </a:rPr>
              <a:t> </a:t>
            </a:r>
            <a:r>
              <a:rPr b="0" lang="en-GB" sz="2000" spc="-1" strike="noStrike">
                <a:solidFill>
                  <a:srgbClr val="000000"/>
                </a:solidFill>
                <a:latin typeface="Poppins"/>
              </a:rPr>
              <a:t>40% sistem fotovoltaic sau mix cu pompe de căldură / sisteme de climatizare eficiente + 60% echipamente necesare activității;</a:t>
            </a:r>
            <a:endParaRPr b="0" lang="ro-RO" sz="2000" spc="-1" strike="noStrike">
              <a:solidFill>
                <a:srgbClr val="000000"/>
              </a:solidFill>
              <a:latin typeface="Arial"/>
            </a:endParaRPr>
          </a:p>
          <a:p>
            <a:pPr lvl="1" marL="457200" indent="-216000" algn="just" defTabSz="914400">
              <a:lnSpc>
                <a:spcPct val="150000"/>
              </a:lnSpc>
              <a:spcAft>
                <a:spcPts val="601"/>
              </a:spcAft>
              <a:buClr>
                <a:srgbClr val="000000"/>
              </a:buClr>
              <a:buFont typeface="Arial"/>
              <a:buChar char="•"/>
            </a:pPr>
            <a:r>
              <a:rPr b="0" lang="en-GB" sz="2000" spc="-1" strike="noStrike">
                <a:solidFill>
                  <a:srgbClr val="000000"/>
                </a:solidFill>
                <a:latin typeface="Poppins"/>
              </a:rPr>
              <a:t> </a:t>
            </a:r>
            <a:r>
              <a:rPr b="0" lang="en-GB" sz="2000" spc="-1" strike="noStrike">
                <a:solidFill>
                  <a:srgbClr val="000000"/>
                </a:solidFill>
                <a:latin typeface="Poppins"/>
              </a:rPr>
              <a:t>proiect 100% verde, format din panouri fotovoltaice, pompe de căldură, sisteme de ventilație și monitorizare a consumurilor.</a:t>
            </a:r>
            <a:endParaRPr b="0" lang="ro-RO"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93" name="Text 0"/>
          <p:cNvSpPr/>
          <p:nvPr/>
        </p:nvSpPr>
        <p:spPr>
          <a:xfrm>
            <a:off x="1280160" y="725760"/>
            <a:ext cx="113824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000" spc="-1" strike="noStrike">
                <a:solidFill>
                  <a:srgbClr val="f57f20"/>
                </a:solidFill>
                <a:latin typeface="Poppins"/>
                <a:ea typeface="Poppins"/>
              </a:rPr>
              <a:t>EXEMPLE PE ACTIVITĂȚI:</a:t>
            </a:r>
            <a:endParaRPr b="0" lang="ro-RO" sz="4000" spc="-1" strike="noStrike">
              <a:solidFill>
                <a:srgbClr val="000000"/>
              </a:solidFill>
              <a:latin typeface="Arial"/>
            </a:endParaRPr>
          </a:p>
        </p:txBody>
      </p:sp>
      <p:pic>
        <p:nvPicPr>
          <p:cNvPr id="194" name="Image 4" descr="asset_corner_tr.png"/>
          <p:cNvPicPr/>
          <p:nvPr/>
        </p:nvPicPr>
        <p:blipFill>
          <a:blip r:embed="rId1"/>
          <a:stretch/>
        </p:blipFill>
        <p:spPr>
          <a:xfrm>
            <a:off x="13167360" y="0"/>
            <a:ext cx="5120280" cy="3085920"/>
          </a:xfrm>
          <a:prstGeom prst="rect">
            <a:avLst/>
          </a:prstGeom>
          <a:ln w="0">
            <a:noFill/>
          </a:ln>
        </p:spPr>
      </p:pic>
      <p:pic>
        <p:nvPicPr>
          <p:cNvPr id="195" name="Image 5" descr="asset_corner_bl.png"/>
          <p:cNvPicPr/>
          <p:nvPr/>
        </p:nvPicPr>
        <p:blipFill>
          <a:blip r:embed="rId2"/>
          <a:stretch/>
        </p:blipFill>
        <p:spPr>
          <a:xfrm>
            <a:off x="0" y="8847000"/>
            <a:ext cx="1279800" cy="1440000"/>
          </a:xfrm>
          <a:prstGeom prst="rect">
            <a:avLst/>
          </a:prstGeom>
          <a:ln w="0">
            <a:noFill/>
          </a:ln>
        </p:spPr>
      </p:pic>
      <p:sp>
        <p:nvSpPr>
          <p:cNvPr id="196" name="TextBox 3"/>
          <p:cNvSpPr/>
          <p:nvPr/>
        </p:nvSpPr>
        <p:spPr>
          <a:xfrm>
            <a:off x="1280160" y="2120760"/>
            <a:ext cx="15206400" cy="7404840"/>
          </a:xfrm>
          <a:prstGeom prst="rect">
            <a:avLst/>
          </a:prstGeom>
          <a:noFill/>
          <a:ln w="0">
            <a:noFill/>
          </a:ln>
        </p:spPr>
        <p:style>
          <a:lnRef idx="0"/>
          <a:fillRef idx="0"/>
          <a:effectRef idx="0"/>
          <a:fontRef idx="minor"/>
        </p:style>
        <p:txBody>
          <a:bodyPr lIns="90000" rIns="90000" tIns="45000" bIns="45000" anchor="t">
            <a:spAutoFit/>
          </a:bodyPr>
          <a:p>
            <a:pPr defTabSz="914400">
              <a:lnSpc>
                <a:spcPct val="150000"/>
              </a:lnSpc>
            </a:pPr>
            <a:r>
              <a:rPr b="1" lang="en-GB" sz="2000" spc="-1" strike="noStrike">
                <a:solidFill>
                  <a:schemeClr val="dk1"/>
                </a:solidFill>
                <a:latin typeface="Poppins"/>
              </a:rPr>
              <a:t>Pentru hoteluri, pensiuni, restaurante</a:t>
            </a:r>
            <a:r>
              <a:rPr b="0" lang="en-GB" sz="2000" spc="-1" strike="noStrike">
                <a:solidFill>
                  <a:schemeClr val="dk1"/>
                </a:solidFill>
                <a:latin typeface="Poppins"/>
              </a:rPr>
              <a:t> sau clinici, proiectul poate fi construit </a:t>
            </a:r>
            <a:r>
              <a:rPr b="1" lang="en-GB" sz="2000" spc="-1" strike="noStrike">
                <a:solidFill>
                  <a:schemeClr val="dk1"/>
                </a:solidFill>
                <a:latin typeface="Poppins"/>
              </a:rPr>
              <a:t>100% verde </a:t>
            </a:r>
            <a:r>
              <a:rPr b="0" lang="en-GB" sz="2000" spc="-1" strike="noStrike">
                <a:solidFill>
                  <a:schemeClr val="dk1"/>
                </a:solidFill>
                <a:latin typeface="Poppins"/>
              </a:rPr>
              <a:t>– de exemplu, integral din panouri fotovoltaice, pompe de căldură sau sisteme eficiente de climatizare – sau în varianta minimum 40% verde + până la 60% echipamente specifice activității.</a:t>
            </a:r>
            <a:endParaRPr b="0" lang="ro-RO" sz="2000" spc="-1" strike="noStrike">
              <a:solidFill>
                <a:srgbClr val="000000"/>
              </a:solidFill>
              <a:latin typeface="Arial"/>
            </a:endParaRPr>
          </a:p>
          <a:p>
            <a:pPr defTabSz="914400">
              <a:lnSpc>
                <a:spcPct val="150000"/>
              </a:lnSpc>
            </a:pPr>
            <a:r>
              <a:rPr b="0" lang="en-GB" sz="2000" spc="-1" strike="noStrike">
                <a:solidFill>
                  <a:schemeClr val="dk1"/>
                </a:solidFill>
                <a:latin typeface="Poppins"/>
              </a:rPr>
              <a:t>Practic, programul permite fie reducerea masivă a costurilor cu energia, fie combinarea investiției verzi cu modernizarea efectivă a afacerii.</a:t>
            </a:r>
            <a:endParaRPr b="0" lang="ro-RO" sz="2000" spc="-1" strike="noStrike">
              <a:solidFill>
                <a:srgbClr val="000000"/>
              </a:solidFill>
              <a:latin typeface="Arial"/>
            </a:endParaRPr>
          </a:p>
          <a:p>
            <a:pPr defTabSz="914400">
              <a:lnSpc>
                <a:spcPct val="150000"/>
              </a:lnSpc>
            </a:pPr>
            <a:r>
              <a:rPr b="1" lang="en-GB" sz="2000" spc="-1" strike="noStrike">
                <a:solidFill>
                  <a:schemeClr val="dk1"/>
                </a:solidFill>
                <a:latin typeface="Poppins"/>
              </a:rPr>
              <a:t>Hală cu un consum energetic ridicat:</a:t>
            </a:r>
            <a:endParaRPr b="0" lang="ro-RO" sz="2000" spc="-1" strike="noStrike">
              <a:solidFill>
                <a:srgbClr val="000000"/>
              </a:solidFill>
              <a:latin typeface="Arial"/>
            </a:endParaRPr>
          </a:p>
          <a:p>
            <a:pPr defTabSz="914400">
              <a:lnSpc>
                <a:spcPct val="150000"/>
              </a:lnSpc>
            </a:pPr>
            <a:r>
              <a:rPr b="0" lang="en-GB" sz="2000" spc="-1" strike="noStrike">
                <a:solidFill>
                  <a:schemeClr val="dk1"/>
                </a:solidFill>
                <a:latin typeface="Poppins"/>
              </a:rPr>
              <a:t>Proiectul poate fi format din panouri fotovoltaice + pompe de căldură + sisteme de monitorizare a consumului, fără să fie obligatoriu să achiziționeze utilaje convenționale.</a:t>
            </a:r>
            <a:endParaRPr b="0" lang="ro-RO" sz="2000" spc="-1" strike="noStrike">
              <a:solidFill>
                <a:srgbClr val="000000"/>
              </a:solidFill>
              <a:latin typeface="Arial"/>
            </a:endParaRPr>
          </a:p>
          <a:p>
            <a:pPr defTabSz="914400">
              <a:lnSpc>
                <a:spcPct val="150000"/>
              </a:lnSpc>
            </a:pPr>
            <a:r>
              <a:rPr b="1" lang="en-GB" sz="2000" spc="-1" strike="noStrike">
                <a:solidFill>
                  <a:schemeClr val="dk1"/>
                </a:solidFill>
                <a:latin typeface="Poppins"/>
              </a:rPr>
              <a:t>Producător care generează deșeuri:</a:t>
            </a:r>
            <a:endParaRPr b="0" lang="ro-RO" sz="2000" spc="-1" strike="noStrike">
              <a:solidFill>
                <a:srgbClr val="000000"/>
              </a:solidFill>
              <a:latin typeface="Arial"/>
            </a:endParaRPr>
          </a:p>
          <a:p>
            <a:pPr defTabSz="914400">
              <a:lnSpc>
                <a:spcPct val="150000"/>
              </a:lnSpc>
            </a:pPr>
            <a:r>
              <a:rPr b="0" lang="en-GB" sz="2000" spc="-1" strike="noStrike">
                <a:solidFill>
                  <a:schemeClr val="dk1"/>
                </a:solidFill>
                <a:latin typeface="Poppins"/>
              </a:rPr>
              <a:t>Poate merge pe 40% echipamente pentru reciclarea sau reutilizarea deșeurilor și 60% utilaje tehnologice, astfel încât proiectul să rezolve atât problema deșeurilor, cât și nevoia de modernizare.</a:t>
            </a:r>
            <a:endParaRPr b="0" lang="ro-RO" sz="2000" spc="-1" strike="noStrike">
              <a:solidFill>
                <a:srgbClr val="000000"/>
              </a:solidFill>
              <a:latin typeface="Arial"/>
            </a:endParaRPr>
          </a:p>
          <a:p>
            <a:pPr defTabSz="914400">
              <a:lnSpc>
                <a:spcPct val="150000"/>
              </a:lnSpc>
            </a:pPr>
            <a:r>
              <a:rPr b="0" lang="en-GB" sz="2000" spc="-1" strike="noStrike">
                <a:solidFill>
                  <a:schemeClr val="dk1"/>
                </a:solidFill>
                <a:latin typeface="Poppins"/>
              </a:rPr>
              <a:t>Practic orice firmă eligibilă care își dorește să își reducă factura la energie poate transforma această investiție într-un proiect SME ECO-TECH: panouri fotovoltaice și, după caz, soluții de stocare a energiei, adaptate consumului propriu al companiei.</a:t>
            </a:r>
            <a:endParaRPr b="0" lang="ro-RO" sz="2000" spc="-1" strike="noStrike">
              <a:solidFill>
                <a:srgbClr val="000000"/>
              </a:solidFill>
              <a:latin typeface="Arial"/>
            </a:endParaRPr>
          </a:p>
          <a:p>
            <a:pPr defTabSz="914400">
              <a:lnSpc>
                <a:spcPct val="150000"/>
              </a:lnSpc>
            </a:pPr>
            <a:r>
              <a:rPr b="0" lang="en-GB" sz="2000" spc="-1" strike="noStrike">
                <a:solidFill>
                  <a:schemeClr val="dk1"/>
                </a:solidFill>
                <a:latin typeface="Poppins"/>
              </a:rPr>
              <a:t>Programul poate acoperi până la 40% din cheltuielile eligibile prin finanțare nerambursabilă, ceea ce înseamnă că firma își reduce atât costul investiției inițiale, cât și cheltuielile cu energia pe termen lung.</a:t>
            </a:r>
            <a:endParaRPr b="0" lang="ro-RO"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97" name="Group 2"/>
          <p:cNvGrpSpPr/>
          <p:nvPr/>
        </p:nvGrpSpPr>
        <p:grpSpPr>
          <a:xfrm>
            <a:off x="6652800" y="2903040"/>
            <a:ext cx="18324360" cy="9861120"/>
            <a:chOff x="6652800" y="2903040"/>
            <a:chExt cx="18324360" cy="9861120"/>
          </a:xfrm>
        </p:grpSpPr>
        <p:sp>
          <p:nvSpPr>
            <p:cNvPr id="198" name="Freeform 3"/>
            <p:cNvSpPr/>
            <p:nvPr/>
          </p:nvSpPr>
          <p:spPr>
            <a:xfrm>
              <a:off x="6652800" y="2903040"/>
              <a:ext cx="18324360" cy="9861120"/>
            </a:xfrm>
            <a:custGeom>
              <a:avLst/>
              <a:gdLst>
                <a:gd name="textAreaLeft" fmla="*/ 0 w 18324360"/>
                <a:gd name="textAreaRight" fmla="*/ 18324720 w 18324360"/>
                <a:gd name="textAreaTop" fmla="*/ 0 h 9861120"/>
                <a:gd name="textAreaBottom" fmla="*/ 9861480 h 9861120"/>
              </a:gdLst>
              <a:ahLst/>
              <a:rect l="textAreaLeft" t="textAreaTop" r="textAreaRight" b="textAreaBottom"/>
              <a:pathLst>
                <a:path w="1005638" h="541192">
                  <a:moveTo>
                    <a:pt x="530510" y="11965"/>
                  </a:moveTo>
                  <a:lnTo>
                    <a:pt x="1000892" y="511769"/>
                  </a:lnTo>
                  <a:cubicBezTo>
                    <a:pt x="1005666" y="516841"/>
                    <a:pt x="1006968" y="524265"/>
                    <a:pt x="1004205" y="530658"/>
                  </a:cubicBezTo>
                  <a:cubicBezTo>
                    <a:pt x="1001443" y="537052"/>
                    <a:pt x="995144" y="541192"/>
                    <a:pt x="988179" y="541192"/>
                  </a:cubicBezTo>
                  <a:lnTo>
                    <a:pt x="17459" y="541192"/>
                  </a:lnTo>
                  <a:cubicBezTo>
                    <a:pt x="10494" y="541192"/>
                    <a:pt x="4195" y="537052"/>
                    <a:pt x="1432" y="530658"/>
                  </a:cubicBezTo>
                  <a:cubicBezTo>
                    <a:pt x="-1330" y="524265"/>
                    <a:pt x="-28" y="516841"/>
                    <a:pt x="4745" y="511769"/>
                  </a:cubicBezTo>
                  <a:lnTo>
                    <a:pt x="475128" y="11965"/>
                  </a:lnTo>
                  <a:cubicBezTo>
                    <a:pt x="482314" y="4330"/>
                    <a:pt x="492334" y="0"/>
                    <a:pt x="502819" y="0"/>
                  </a:cubicBezTo>
                  <a:cubicBezTo>
                    <a:pt x="513304" y="0"/>
                    <a:pt x="523324" y="4330"/>
                    <a:pt x="530510" y="11965"/>
                  </a:cubicBez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grpSp>
      <p:grpSp>
        <p:nvGrpSpPr>
          <p:cNvPr id="199" name="Group 4"/>
          <p:cNvGrpSpPr/>
          <p:nvPr/>
        </p:nvGrpSpPr>
        <p:grpSpPr>
          <a:xfrm>
            <a:off x="9133200" y="-5029920"/>
            <a:ext cx="18309240" cy="9160200"/>
            <a:chOff x="9133200" y="-5029920"/>
            <a:chExt cx="18309240" cy="9160200"/>
          </a:xfrm>
        </p:grpSpPr>
        <p:sp>
          <p:nvSpPr>
            <p:cNvPr id="200" name="Freeform 5"/>
            <p:cNvSpPr/>
            <p:nvPr/>
          </p:nvSpPr>
          <p:spPr>
            <a:xfrm>
              <a:off x="9133200" y="-5029920"/>
              <a:ext cx="18309240" cy="9160200"/>
            </a:xfrm>
            <a:custGeom>
              <a:avLst/>
              <a:gdLst>
                <a:gd name="textAreaLeft" fmla="*/ 0 w 18309240"/>
                <a:gd name="textAreaRight" fmla="*/ 18309600 w 18309240"/>
                <a:gd name="textAreaTop" fmla="*/ 0 h 9160200"/>
                <a:gd name="textAreaBottom" fmla="*/ 9160560 h 9160200"/>
              </a:gdLst>
              <a:ahLst/>
              <a:rect l="textAreaLeft" t="textAreaTop" r="textAreaRight" b="textAreaBottom"/>
              <a:pathLst>
                <a:path w="1517850" h="759391">
                  <a:moveTo>
                    <a:pt x="782901" y="749509"/>
                  </a:moveTo>
                  <a:lnTo>
                    <a:pt x="1513736" y="23807"/>
                  </a:lnTo>
                  <a:cubicBezTo>
                    <a:pt x="1517739" y="19832"/>
                    <a:pt x="1518948" y="13835"/>
                    <a:pt x="1516799" y="8619"/>
                  </a:cubicBezTo>
                  <a:cubicBezTo>
                    <a:pt x="1514649" y="3404"/>
                    <a:pt x="1509565" y="0"/>
                    <a:pt x="1503924" y="0"/>
                  </a:cubicBezTo>
                  <a:lnTo>
                    <a:pt x="13926" y="0"/>
                  </a:lnTo>
                  <a:cubicBezTo>
                    <a:pt x="8285" y="0"/>
                    <a:pt x="3201" y="3404"/>
                    <a:pt x="1051" y="8619"/>
                  </a:cubicBezTo>
                  <a:cubicBezTo>
                    <a:pt x="-1099" y="13835"/>
                    <a:pt x="111" y="19832"/>
                    <a:pt x="4114" y="23807"/>
                  </a:cubicBezTo>
                  <a:lnTo>
                    <a:pt x="734949" y="749509"/>
                  </a:lnTo>
                  <a:cubicBezTo>
                    <a:pt x="748218" y="762685"/>
                    <a:pt x="769632" y="762685"/>
                    <a:pt x="782901" y="749509"/>
                  </a:cubicBezTo>
                  <a:close/>
                </a:path>
              </a:pathLst>
            </a:cu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201" name="TextBox 6"/>
            <p:cNvSpPr/>
            <p:nvPr/>
          </p:nvSpPr>
          <p:spPr>
            <a:xfrm>
              <a:off x="11829240" y="-4823280"/>
              <a:ext cx="12916800" cy="47901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2659"/>
                </a:lnSpc>
              </a:pPr>
              <a:endParaRPr b="0" lang="ro-RO" sz="1800" spc="-1" strike="noStrike">
                <a:solidFill>
                  <a:schemeClr val="dk1"/>
                </a:solidFill>
                <a:latin typeface="Calibri"/>
              </a:endParaRPr>
            </a:p>
          </p:txBody>
        </p:sp>
      </p:grpSp>
      <p:grpSp>
        <p:nvGrpSpPr>
          <p:cNvPr id="202" name="Group 7"/>
          <p:cNvGrpSpPr/>
          <p:nvPr/>
        </p:nvGrpSpPr>
        <p:grpSpPr>
          <a:xfrm>
            <a:off x="-7467480" y="-6782040"/>
            <a:ext cx="18309240" cy="9160200"/>
            <a:chOff x="-7467480" y="-6782040"/>
            <a:chExt cx="18309240" cy="9160200"/>
          </a:xfrm>
        </p:grpSpPr>
        <p:sp>
          <p:nvSpPr>
            <p:cNvPr id="203" name="Freeform 8"/>
            <p:cNvSpPr/>
            <p:nvPr/>
          </p:nvSpPr>
          <p:spPr>
            <a:xfrm>
              <a:off x="-7467480" y="-6782040"/>
              <a:ext cx="18309240" cy="9160200"/>
            </a:xfrm>
            <a:custGeom>
              <a:avLst/>
              <a:gdLst>
                <a:gd name="textAreaLeft" fmla="*/ 0 w 18309240"/>
                <a:gd name="textAreaRight" fmla="*/ 18309600 w 18309240"/>
                <a:gd name="textAreaTop" fmla="*/ 0 h 9160200"/>
                <a:gd name="textAreaBottom" fmla="*/ 9160560 h 9160200"/>
              </a:gdLst>
              <a:ahLst/>
              <a:rect l="textAreaLeft" t="textAreaTop" r="textAreaRight" b="textAreaBottom"/>
              <a:pathLst>
                <a:path w="1517850" h="759391">
                  <a:moveTo>
                    <a:pt x="782901" y="749509"/>
                  </a:moveTo>
                  <a:lnTo>
                    <a:pt x="1513736" y="23807"/>
                  </a:lnTo>
                  <a:cubicBezTo>
                    <a:pt x="1517739" y="19832"/>
                    <a:pt x="1518948" y="13835"/>
                    <a:pt x="1516799" y="8619"/>
                  </a:cubicBezTo>
                  <a:cubicBezTo>
                    <a:pt x="1514649" y="3404"/>
                    <a:pt x="1509565" y="0"/>
                    <a:pt x="1503924" y="0"/>
                  </a:cubicBezTo>
                  <a:lnTo>
                    <a:pt x="13926" y="0"/>
                  </a:lnTo>
                  <a:cubicBezTo>
                    <a:pt x="8285" y="0"/>
                    <a:pt x="3201" y="3404"/>
                    <a:pt x="1051" y="8619"/>
                  </a:cubicBezTo>
                  <a:cubicBezTo>
                    <a:pt x="-1099" y="13835"/>
                    <a:pt x="111" y="19832"/>
                    <a:pt x="4114" y="23807"/>
                  </a:cubicBezTo>
                  <a:lnTo>
                    <a:pt x="734949" y="749509"/>
                  </a:lnTo>
                  <a:cubicBezTo>
                    <a:pt x="748218" y="762685"/>
                    <a:pt x="769632" y="762685"/>
                    <a:pt x="782901" y="749509"/>
                  </a:cubicBezTo>
                  <a:close/>
                </a:path>
              </a:pathLst>
            </a:custGeom>
            <a:solidFill>
              <a:srgbClr val="0b233e"/>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204" name="TextBox 9"/>
            <p:cNvSpPr/>
            <p:nvPr/>
          </p:nvSpPr>
          <p:spPr>
            <a:xfrm>
              <a:off x="-4771440" y="-6575400"/>
              <a:ext cx="12916800" cy="47901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2659"/>
                </a:lnSpc>
              </a:pPr>
              <a:endParaRPr b="0" lang="ro-RO" sz="1800" spc="-1" strike="noStrike">
                <a:solidFill>
                  <a:schemeClr val="dk1"/>
                </a:solidFill>
                <a:latin typeface="Calibri"/>
              </a:endParaRPr>
            </a:p>
          </p:txBody>
        </p:sp>
      </p:grpSp>
      <p:sp>
        <p:nvSpPr>
          <p:cNvPr id="205" name="TextBox 10"/>
          <p:cNvSpPr/>
          <p:nvPr/>
        </p:nvSpPr>
        <p:spPr>
          <a:xfrm>
            <a:off x="3306240" y="669240"/>
            <a:ext cx="11675160" cy="2560680"/>
          </a:xfrm>
          <a:prstGeom prst="rect">
            <a:avLst/>
          </a:prstGeom>
          <a:noFill/>
          <a:ln w="0">
            <a:noFill/>
          </a:ln>
        </p:spPr>
        <p:style>
          <a:lnRef idx="0"/>
          <a:fillRef idx="0"/>
          <a:effectRef idx="0"/>
          <a:fontRef idx="minor"/>
        </p:style>
        <p:txBody>
          <a:bodyPr lIns="0" rIns="0" tIns="0" bIns="0" anchor="t">
            <a:spAutoFit/>
          </a:bodyPr>
          <a:p>
            <a:pPr algn="ctr" defTabSz="914400">
              <a:lnSpc>
                <a:spcPct val="100000"/>
              </a:lnSpc>
            </a:pPr>
            <a:r>
              <a:rPr b="1" lang="en-US" sz="8400" spc="-1" strike="noStrike">
                <a:solidFill>
                  <a:srgbClr val="172d5d"/>
                </a:solidFill>
                <a:latin typeface="Poppins Bold"/>
                <a:ea typeface="Poppins Bold"/>
              </a:rPr>
              <a:t>VĂ MULȚUMESC PENTRU ATENȚIE!</a:t>
            </a:r>
            <a:endParaRPr b="0" lang="ro-RO" sz="8400" spc="-1" strike="noStrike">
              <a:solidFill>
                <a:srgbClr val="000000"/>
              </a:solidFill>
              <a:latin typeface="Arial"/>
            </a:endParaRPr>
          </a:p>
        </p:txBody>
      </p:sp>
      <p:sp>
        <p:nvSpPr>
          <p:cNvPr id="206" name="TextBox 11"/>
          <p:cNvSpPr/>
          <p:nvPr/>
        </p:nvSpPr>
        <p:spPr>
          <a:xfrm>
            <a:off x="1119960" y="7854840"/>
            <a:ext cx="8012880" cy="1341000"/>
          </a:xfrm>
          <a:prstGeom prst="rect">
            <a:avLst/>
          </a:prstGeom>
          <a:noFill/>
          <a:ln w="0">
            <a:noFill/>
          </a:ln>
        </p:spPr>
        <p:style>
          <a:lnRef idx="0"/>
          <a:fillRef idx="0"/>
          <a:effectRef idx="0"/>
          <a:fontRef idx="minor"/>
        </p:style>
        <p:txBody>
          <a:bodyPr lIns="0" rIns="0" tIns="0" bIns="0" anchor="t">
            <a:spAutoFit/>
          </a:bodyPr>
          <a:p>
            <a:pPr defTabSz="914400">
              <a:lnSpc>
                <a:spcPct val="100000"/>
              </a:lnSpc>
            </a:pPr>
            <a:r>
              <a:rPr b="1" lang="en-US" sz="4400" spc="-1" strike="noStrike">
                <a:solidFill>
                  <a:srgbClr val="1e1e1e"/>
                </a:solidFill>
                <a:latin typeface="Poppins"/>
                <a:ea typeface="Poppins"/>
              </a:rPr>
              <a:t>Q&amp;A – </a:t>
            </a:r>
            <a:endParaRPr b="0" lang="ro-RO" sz="4400" spc="-1" strike="noStrike">
              <a:solidFill>
                <a:srgbClr val="000000"/>
              </a:solidFill>
              <a:latin typeface="Arial"/>
            </a:endParaRPr>
          </a:p>
          <a:p>
            <a:pPr defTabSz="914400">
              <a:lnSpc>
                <a:spcPct val="100000"/>
              </a:lnSpc>
            </a:pPr>
            <a:r>
              <a:rPr b="1" lang="en-US" sz="4400" spc="-1" strike="noStrike">
                <a:solidFill>
                  <a:srgbClr val="1e1e1e"/>
                </a:solidFill>
                <a:latin typeface="Poppins"/>
                <a:ea typeface="Poppins"/>
              </a:rPr>
              <a:t>Întrebări și răspunsuri</a:t>
            </a:r>
            <a:endParaRPr b="0" lang="ro-RO" sz="4400" spc="-1" strike="noStrike">
              <a:solidFill>
                <a:srgbClr val="000000"/>
              </a:solidFill>
              <a:latin typeface="Arial"/>
            </a:endParaRPr>
          </a:p>
        </p:txBody>
      </p:sp>
      <p:grpSp>
        <p:nvGrpSpPr>
          <p:cNvPr id="207" name="Group 12"/>
          <p:cNvGrpSpPr/>
          <p:nvPr/>
        </p:nvGrpSpPr>
        <p:grpSpPr>
          <a:xfrm>
            <a:off x="13792680" y="3353040"/>
            <a:ext cx="1473840" cy="1473840"/>
            <a:chOff x="13792680" y="3353040"/>
            <a:chExt cx="1473840" cy="1473840"/>
          </a:xfrm>
        </p:grpSpPr>
        <p:sp>
          <p:nvSpPr>
            <p:cNvPr id="208" name="Freeform 13"/>
            <p:cNvSpPr/>
            <p:nvPr/>
          </p:nvSpPr>
          <p:spPr>
            <a:xfrm>
              <a:off x="13792680" y="3353040"/>
              <a:ext cx="1473840" cy="1473840"/>
            </a:xfrm>
            <a:custGeom>
              <a:avLst/>
              <a:gdLst>
                <a:gd name="textAreaLeft" fmla="*/ 0 w 1473840"/>
                <a:gd name="textAreaRight" fmla="*/ 1474200 w 1473840"/>
                <a:gd name="textAreaTop" fmla="*/ 0 h 1473840"/>
                <a:gd name="textAreaBottom" fmla="*/ 1474200 h 1473840"/>
              </a:gdLst>
              <a:ahLst/>
              <a:rect l="textAreaLeft" t="textAreaTop" r="textAreaRight" b="textAreaBottom"/>
              <a:pathLst>
                <a:path w="716867" h="716867">
                  <a:moveTo>
                    <a:pt x="440317" y="33917"/>
                  </a:moveTo>
                  <a:lnTo>
                    <a:pt x="682949" y="276549"/>
                  </a:lnTo>
                  <a:cubicBezTo>
                    <a:pt x="728172" y="321772"/>
                    <a:pt x="728172" y="395094"/>
                    <a:pt x="682949" y="440317"/>
                  </a:cubicBezTo>
                  <a:lnTo>
                    <a:pt x="440317" y="682949"/>
                  </a:lnTo>
                  <a:cubicBezTo>
                    <a:pt x="395094" y="728172"/>
                    <a:pt x="321772" y="728172"/>
                    <a:pt x="276549" y="682949"/>
                  </a:cubicBezTo>
                  <a:lnTo>
                    <a:pt x="33917" y="440317"/>
                  </a:lnTo>
                  <a:cubicBezTo>
                    <a:pt x="-11306" y="395094"/>
                    <a:pt x="-11306" y="321772"/>
                    <a:pt x="33917" y="276549"/>
                  </a:cubicBezTo>
                  <a:lnTo>
                    <a:pt x="276549" y="33917"/>
                  </a:lnTo>
                  <a:cubicBezTo>
                    <a:pt x="321772" y="-11306"/>
                    <a:pt x="395094" y="-11306"/>
                    <a:pt x="440317" y="33917"/>
                  </a:cubicBezTo>
                  <a:close/>
                </a:path>
              </a:pathLst>
            </a:custGeom>
            <a:solidFill>
              <a:srgbClr val="f29254"/>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209" name="TextBox 14"/>
            <p:cNvSpPr/>
            <p:nvPr/>
          </p:nvSpPr>
          <p:spPr>
            <a:xfrm>
              <a:off x="13981320" y="3443760"/>
              <a:ext cx="1096560" cy="119448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3359"/>
                </a:lnSpc>
              </a:pPr>
              <a:endParaRPr b="0" lang="ro-RO" sz="1800" spc="-1" strike="noStrike">
                <a:solidFill>
                  <a:schemeClr val="dk1"/>
                </a:solidFill>
                <a:latin typeface="Calibri"/>
              </a:endParaRPr>
            </a:p>
          </p:txBody>
        </p:sp>
      </p:grpSp>
      <p:sp>
        <p:nvSpPr>
          <p:cNvPr id="210" name="AutoShape 15"/>
          <p:cNvSpPr/>
          <p:nvPr/>
        </p:nvSpPr>
        <p:spPr>
          <a:xfrm>
            <a:off x="1160280" y="9425880"/>
            <a:ext cx="5046120" cy="360"/>
          </a:xfrm>
          <a:prstGeom prst="line">
            <a:avLst/>
          </a:prstGeom>
          <a:ln cap="rnd" w="66675">
            <a:solidFill>
              <a:srgbClr val="172d5d"/>
            </a:solidFill>
            <a:round/>
          </a:ln>
        </p:spPr>
        <p:style>
          <a:lnRef idx="0"/>
          <a:fillRef idx="0"/>
          <a:effectRef idx="0"/>
          <a:fontRef idx="minor"/>
        </p:style>
        <p:txBody>
          <a:bodyPr lIns="90000" rIns="90000" tIns="-44640" bIns="-44640" anchor="t">
            <a:noAutofit/>
          </a:bodyPr>
          <a:p>
            <a:endParaRPr b="0" lang="en-RO" sz="1800" spc="-1" strike="noStrike">
              <a:solidFill>
                <a:schemeClr val="dk1"/>
              </a:solidFill>
              <a:latin typeface="Calibri"/>
            </a:endParaRPr>
          </a:p>
        </p:txBody>
      </p:sp>
      <p:sp>
        <p:nvSpPr>
          <p:cNvPr id="211" name="Freeform 16"/>
          <p:cNvSpPr/>
          <p:nvPr/>
        </p:nvSpPr>
        <p:spPr>
          <a:xfrm>
            <a:off x="513000" y="722880"/>
            <a:ext cx="2103840" cy="947880"/>
          </a:xfrm>
          <a:custGeom>
            <a:avLst/>
            <a:gdLst>
              <a:gd name="textAreaLeft" fmla="*/ 0 w 2103840"/>
              <a:gd name="textAreaRight" fmla="*/ 2104200 w 2103840"/>
              <a:gd name="textAreaTop" fmla="*/ 0 h 947880"/>
              <a:gd name="textAreaBottom" fmla="*/ 948240 h 947880"/>
            </a:gdLst>
            <a:ahLst/>
            <a:rect l="textAreaLeft" t="textAreaTop" r="textAreaRight" b="textAreaBottom"/>
            <a:pathLst>
              <a:path w="2104059" h="948266">
                <a:moveTo>
                  <a:pt x="0" y="0"/>
                </a:moveTo>
                <a:lnTo>
                  <a:pt x="2104058" y="0"/>
                </a:lnTo>
                <a:lnTo>
                  <a:pt x="2104058" y="948265"/>
                </a:lnTo>
                <a:lnTo>
                  <a:pt x="0" y="948265"/>
                </a:lnTo>
                <a:lnTo>
                  <a:pt x="0" y="0"/>
                </a:lnTo>
                <a:close/>
              </a:path>
            </a:pathLst>
          </a:custGeom>
          <a:blipFill rotWithShape="0">
            <a:blip r:embed="rId2"/>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212" name="TextBox 8"/>
          <p:cNvSpPr/>
          <p:nvPr/>
        </p:nvSpPr>
        <p:spPr>
          <a:xfrm>
            <a:off x="1034280" y="5206680"/>
            <a:ext cx="8566560" cy="497520"/>
          </a:xfrm>
          <a:prstGeom prst="rect">
            <a:avLst/>
          </a:prstGeom>
          <a:noFill/>
          <a:ln w="0">
            <a:noFill/>
          </a:ln>
        </p:spPr>
        <p:style>
          <a:lnRef idx="0"/>
          <a:fillRef idx="0"/>
          <a:effectRef idx="0"/>
          <a:fontRef idx="minor"/>
        </p:style>
        <p:txBody>
          <a:bodyPr lIns="0" rIns="0" tIns="0" bIns="0" anchor="t">
            <a:spAutoFit/>
          </a:bodyPr>
          <a:p>
            <a:pPr defTabSz="914400">
              <a:lnSpc>
                <a:spcPts val="3920"/>
              </a:lnSpc>
            </a:pPr>
            <a:r>
              <a:rPr b="1" i="1" lang="en-US" sz="2800" spc="-1" strike="noStrike">
                <a:solidFill>
                  <a:srgbClr val="1e1e1e"/>
                </a:solidFill>
                <a:latin typeface="Poppins"/>
                <a:ea typeface="Poppins"/>
              </a:rPr>
              <a:t>Director Operațional Goodwill Consulting</a:t>
            </a:r>
            <a:endParaRPr b="0" lang="ro-RO" sz="2800" spc="-1" strike="noStrike">
              <a:solidFill>
                <a:srgbClr val="000000"/>
              </a:solidFill>
              <a:latin typeface="Arial"/>
            </a:endParaRPr>
          </a:p>
        </p:txBody>
      </p:sp>
      <p:sp>
        <p:nvSpPr>
          <p:cNvPr id="213" name="TextBox 9"/>
          <p:cNvSpPr/>
          <p:nvPr/>
        </p:nvSpPr>
        <p:spPr>
          <a:xfrm>
            <a:off x="1034280" y="4654800"/>
            <a:ext cx="4764600" cy="488160"/>
          </a:xfrm>
          <a:prstGeom prst="rect">
            <a:avLst/>
          </a:prstGeom>
          <a:noFill/>
          <a:ln w="0">
            <a:noFill/>
          </a:ln>
        </p:spPr>
        <p:style>
          <a:lnRef idx="0"/>
          <a:fillRef idx="0"/>
          <a:effectRef idx="0"/>
          <a:fontRef idx="minor"/>
        </p:style>
        <p:txBody>
          <a:bodyPr lIns="0" rIns="0" tIns="0" bIns="0" anchor="t">
            <a:spAutoFit/>
          </a:bodyPr>
          <a:p>
            <a:pPr defTabSz="914400">
              <a:lnSpc>
                <a:spcPts val="3841"/>
              </a:lnSpc>
            </a:pPr>
            <a:r>
              <a:rPr b="1" lang="en-US" sz="3200" spc="-1" strike="noStrike">
                <a:solidFill>
                  <a:srgbClr val="183685"/>
                </a:solidFill>
                <a:latin typeface="Poppins Bold"/>
                <a:ea typeface="Poppins Bold"/>
              </a:rPr>
              <a:t>RĂZVAN GĂLĂȚAN</a:t>
            </a:r>
            <a:endParaRPr b="0" lang="ro-RO" sz="3200" spc="-1" strike="noStrike">
              <a:solidFill>
                <a:srgbClr val="000000"/>
              </a:solidFill>
              <a:latin typeface="Arial"/>
            </a:endParaRPr>
          </a:p>
        </p:txBody>
      </p:sp>
      <p:sp>
        <p:nvSpPr>
          <p:cNvPr id="214" name="TextBox 8"/>
          <p:cNvSpPr/>
          <p:nvPr/>
        </p:nvSpPr>
        <p:spPr>
          <a:xfrm>
            <a:off x="1034280" y="5736960"/>
            <a:ext cx="3682440" cy="497520"/>
          </a:xfrm>
          <a:prstGeom prst="rect">
            <a:avLst/>
          </a:prstGeom>
          <a:noFill/>
          <a:ln w="0">
            <a:noFill/>
          </a:ln>
        </p:spPr>
        <p:style>
          <a:lnRef idx="0"/>
          <a:fillRef idx="0"/>
          <a:effectRef idx="0"/>
          <a:fontRef idx="minor"/>
        </p:style>
        <p:txBody>
          <a:bodyPr lIns="0" rIns="0" tIns="0" bIns="0" anchor="t">
            <a:spAutoFit/>
          </a:bodyPr>
          <a:p>
            <a:pPr defTabSz="914400">
              <a:lnSpc>
                <a:spcPts val="3920"/>
              </a:lnSpc>
            </a:pPr>
            <a:r>
              <a:rPr b="0" lang="en-US" sz="2400" spc="-1" strike="noStrike">
                <a:solidFill>
                  <a:srgbClr val="1e1e1e"/>
                </a:solidFill>
                <a:latin typeface="Poppins"/>
                <a:ea typeface="Poppins"/>
              </a:rPr>
              <a:t>0757-118-310 </a:t>
            </a:r>
            <a:endParaRPr b="0" lang="ro-RO" sz="2400" spc="-1" strike="noStrike">
              <a:solidFill>
                <a:srgbClr val="000000"/>
              </a:solidFill>
              <a:latin typeface="Arial"/>
            </a:endParaRPr>
          </a:p>
        </p:txBody>
      </p:sp>
      <p:sp>
        <p:nvSpPr>
          <p:cNvPr id="215" name="TextBox 8"/>
          <p:cNvSpPr/>
          <p:nvPr/>
        </p:nvSpPr>
        <p:spPr>
          <a:xfrm>
            <a:off x="1034280" y="6266520"/>
            <a:ext cx="5618520" cy="497520"/>
          </a:xfrm>
          <a:prstGeom prst="rect">
            <a:avLst/>
          </a:prstGeom>
          <a:noFill/>
          <a:ln w="0">
            <a:noFill/>
          </a:ln>
        </p:spPr>
        <p:style>
          <a:lnRef idx="0"/>
          <a:fillRef idx="0"/>
          <a:effectRef idx="0"/>
          <a:fontRef idx="minor"/>
        </p:style>
        <p:txBody>
          <a:bodyPr lIns="0" rIns="0" tIns="0" bIns="0" anchor="t">
            <a:spAutoFit/>
          </a:bodyPr>
          <a:p>
            <a:pPr defTabSz="914400">
              <a:lnSpc>
                <a:spcPts val="3920"/>
              </a:lnSpc>
            </a:pPr>
            <a:r>
              <a:rPr b="0" lang="en-US" sz="2400" spc="-1" strike="noStrike">
                <a:solidFill>
                  <a:srgbClr val="1e1e1e"/>
                </a:solidFill>
                <a:latin typeface="Poppins"/>
                <a:ea typeface="Poppins"/>
              </a:rPr>
              <a:t>galatan.razvan@gwconsulting.ro</a:t>
            </a:r>
            <a:endParaRPr b="0" lang="ro-RO"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2d5d"/>
        </a:solidFill>
      </p:bgPr>
    </p:bg>
    <p:spTree>
      <p:nvGrpSpPr>
        <p:cNvPr id="1" name=""/>
        <p:cNvGrpSpPr/>
        <p:nvPr/>
      </p:nvGrpSpPr>
      <p:grpSpPr>
        <a:xfrm>
          <a:off x="0" y="0"/>
          <a:ext cx="0" cy="0"/>
          <a:chOff x="0" y="0"/>
          <a:chExt cx="0" cy="0"/>
        </a:xfrm>
      </p:grpSpPr>
      <p:pic>
        <p:nvPicPr>
          <p:cNvPr id="216" name="Image 0" descr="assets/card.jpg"/>
          <p:cNvPicPr/>
          <p:nvPr/>
        </p:nvPicPr>
        <p:blipFill>
          <a:blip r:embed="rId1"/>
          <a:stretch/>
        </p:blipFill>
        <p:spPr>
          <a:xfrm>
            <a:off x="0" y="0"/>
            <a:ext cx="18287640" cy="1028664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30" name="Group 3"/>
          <p:cNvGrpSpPr/>
          <p:nvPr/>
        </p:nvGrpSpPr>
        <p:grpSpPr>
          <a:xfrm>
            <a:off x="7241040" y="-6651000"/>
            <a:ext cx="18309240" cy="9160200"/>
            <a:chOff x="7241040" y="-6651000"/>
            <a:chExt cx="18309240" cy="9160200"/>
          </a:xfrm>
        </p:grpSpPr>
        <p:sp>
          <p:nvSpPr>
            <p:cNvPr id="31" name="Freeform 4"/>
            <p:cNvSpPr/>
            <p:nvPr/>
          </p:nvSpPr>
          <p:spPr>
            <a:xfrm>
              <a:off x="7241040" y="-6651000"/>
              <a:ext cx="18309240" cy="9160200"/>
            </a:xfrm>
            <a:custGeom>
              <a:avLst/>
              <a:gdLst>
                <a:gd name="textAreaLeft" fmla="*/ 0 w 18309240"/>
                <a:gd name="textAreaRight" fmla="*/ 18309600 w 18309240"/>
                <a:gd name="textAreaTop" fmla="*/ 0 h 9160200"/>
                <a:gd name="textAreaBottom" fmla="*/ 9160560 h 9160200"/>
              </a:gdLst>
              <a:ahLst/>
              <a:rect l="textAreaLeft" t="textAreaTop" r="textAreaRight" b="textAreaBottom"/>
              <a:pathLst>
                <a:path w="1517850" h="759391">
                  <a:moveTo>
                    <a:pt x="782901" y="749509"/>
                  </a:moveTo>
                  <a:lnTo>
                    <a:pt x="1513736" y="23807"/>
                  </a:lnTo>
                  <a:cubicBezTo>
                    <a:pt x="1517739" y="19832"/>
                    <a:pt x="1518948" y="13835"/>
                    <a:pt x="1516799" y="8619"/>
                  </a:cubicBezTo>
                  <a:cubicBezTo>
                    <a:pt x="1514649" y="3404"/>
                    <a:pt x="1509565" y="0"/>
                    <a:pt x="1503924" y="0"/>
                  </a:cubicBezTo>
                  <a:lnTo>
                    <a:pt x="13926" y="0"/>
                  </a:lnTo>
                  <a:cubicBezTo>
                    <a:pt x="8285" y="0"/>
                    <a:pt x="3201" y="3404"/>
                    <a:pt x="1051" y="8619"/>
                  </a:cubicBezTo>
                  <a:cubicBezTo>
                    <a:pt x="-1099" y="13835"/>
                    <a:pt x="111" y="19832"/>
                    <a:pt x="4114" y="23807"/>
                  </a:cubicBezTo>
                  <a:lnTo>
                    <a:pt x="734949" y="749509"/>
                  </a:lnTo>
                  <a:cubicBezTo>
                    <a:pt x="748218" y="762685"/>
                    <a:pt x="769632" y="762685"/>
                    <a:pt x="782901" y="749509"/>
                  </a:cubicBezTo>
                  <a:close/>
                </a:path>
              </a:pathLst>
            </a:cu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32" name="TextBox 5"/>
            <p:cNvSpPr/>
            <p:nvPr/>
          </p:nvSpPr>
          <p:spPr>
            <a:xfrm>
              <a:off x="9937080" y="-6444360"/>
              <a:ext cx="12916800" cy="47901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2659"/>
                </a:lnSpc>
              </a:pPr>
              <a:endParaRPr b="0" lang="ro-RO" sz="1800" spc="-1" strike="noStrike">
                <a:solidFill>
                  <a:schemeClr val="dk1"/>
                </a:solidFill>
                <a:latin typeface="Calibri"/>
              </a:endParaRPr>
            </a:p>
          </p:txBody>
        </p:sp>
      </p:grpSp>
      <p:grpSp>
        <p:nvGrpSpPr>
          <p:cNvPr id="33" name="Group 6"/>
          <p:cNvGrpSpPr/>
          <p:nvPr/>
        </p:nvGrpSpPr>
        <p:grpSpPr>
          <a:xfrm>
            <a:off x="5731920" y="636840"/>
            <a:ext cx="6823800" cy="6782040"/>
            <a:chOff x="5731920" y="636840"/>
            <a:chExt cx="6823800" cy="6782040"/>
          </a:xfrm>
        </p:grpSpPr>
        <p:sp>
          <p:nvSpPr>
            <p:cNvPr id="34" name="Freeform 7"/>
            <p:cNvSpPr/>
            <p:nvPr/>
          </p:nvSpPr>
          <p:spPr>
            <a:xfrm>
              <a:off x="5731920" y="636840"/>
              <a:ext cx="6823800" cy="6782040"/>
            </a:xfrm>
            <a:prstGeom prst="ellipse">
              <a:avLst/>
            </a:prstGeom>
            <a:blipFill rotWithShape="0">
              <a:blip r:embed="rId1"/>
              <a:srcRect/>
              <a:tile tx="0" ty="0" sx="70000" sy="69997" algn="ctr"/>
            </a:blip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grpSp>
      <p:sp>
        <p:nvSpPr>
          <p:cNvPr id="35" name="TextBox 8"/>
          <p:cNvSpPr/>
          <p:nvPr/>
        </p:nvSpPr>
        <p:spPr>
          <a:xfrm>
            <a:off x="7275960" y="8660880"/>
            <a:ext cx="3682440" cy="995400"/>
          </a:xfrm>
          <a:prstGeom prst="rect">
            <a:avLst/>
          </a:prstGeom>
          <a:noFill/>
          <a:ln w="0">
            <a:noFill/>
          </a:ln>
        </p:spPr>
        <p:style>
          <a:lnRef idx="0"/>
          <a:fillRef idx="0"/>
          <a:effectRef idx="0"/>
          <a:fontRef idx="minor"/>
        </p:style>
        <p:txBody>
          <a:bodyPr lIns="0" rIns="0" tIns="0" bIns="0" anchor="t">
            <a:spAutoFit/>
          </a:bodyPr>
          <a:p>
            <a:pPr algn="ctr" defTabSz="914400">
              <a:lnSpc>
                <a:spcPts val="3920"/>
              </a:lnSpc>
            </a:pPr>
            <a:r>
              <a:rPr b="0" lang="en-US" sz="2800" spc="-1" strike="noStrike">
                <a:solidFill>
                  <a:srgbClr val="1e1e1e"/>
                </a:solidFill>
                <a:latin typeface="Poppins"/>
                <a:ea typeface="Poppins"/>
              </a:rPr>
              <a:t>Director Operațional</a:t>
            </a:r>
            <a:endParaRPr b="0" lang="ro-RO" sz="2800" spc="-1" strike="noStrike">
              <a:solidFill>
                <a:srgbClr val="000000"/>
              </a:solidFill>
              <a:latin typeface="Arial"/>
            </a:endParaRPr>
          </a:p>
          <a:p>
            <a:pPr algn="ctr" defTabSz="914400">
              <a:lnSpc>
                <a:spcPts val="3920"/>
              </a:lnSpc>
            </a:pPr>
            <a:r>
              <a:rPr b="0" lang="en-US" sz="2800" spc="-1" strike="noStrike">
                <a:solidFill>
                  <a:srgbClr val="1e1e1e"/>
                </a:solidFill>
                <a:latin typeface="Poppins"/>
                <a:ea typeface="Poppins"/>
              </a:rPr>
              <a:t>Goodwill Consulting</a:t>
            </a:r>
            <a:endParaRPr b="0" lang="ro-RO" sz="2800" spc="-1" strike="noStrike">
              <a:solidFill>
                <a:srgbClr val="000000"/>
              </a:solidFill>
              <a:latin typeface="Arial"/>
            </a:endParaRPr>
          </a:p>
        </p:txBody>
      </p:sp>
      <p:sp>
        <p:nvSpPr>
          <p:cNvPr id="36" name="TextBox 9"/>
          <p:cNvSpPr/>
          <p:nvPr/>
        </p:nvSpPr>
        <p:spPr>
          <a:xfrm>
            <a:off x="6766560" y="7799400"/>
            <a:ext cx="4764600" cy="488160"/>
          </a:xfrm>
          <a:prstGeom prst="rect">
            <a:avLst/>
          </a:prstGeom>
          <a:noFill/>
          <a:ln w="0">
            <a:noFill/>
          </a:ln>
        </p:spPr>
        <p:style>
          <a:lnRef idx="0"/>
          <a:fillRef idx="0"/>
          <a:effectRef idx="0"/>
          <a:fontRef idx="minor"/>
        </p:style>
        <p:txBody>
          <a:bodyPr lIns="0" rIns="0" tIns="0" bIns="0" anchor="t">
            <a:spAutoFit/>
          </a:bodyPr>
          <a:p>
            <a:pPr algn="ctr" defTabSz="914400">
              <a:lnSpc>
                <a:spcPts val="3841"/>
              </a:lnSpc>
            </a:pPr>
            <a:r>
              <a:rPr b="1" lang="en-US" sz="3200" spc="-1" strike="noStrike">
                <a:solidFill>
                  <a:srgbClr val="183685"/>
                </a:solidFill>
                <a:latin typeface="Poppins Bold"/>
                <a:ea typeface="Poppins Bold"/>
              </a:rPr>
              <a:t>RĂZVAN GĂLĂȚAN</a:t>
            </a:r>
            <a:endParaRPr b="0" lang="ro-RO" sz="3200" spc="-1" strike="noStrike">
              <a:solidFill>
                <a:srgbClr val="000000"/>
              </a:solidFill>
              <a:latin typeface="Arial"/>
            </a:endParaRPr>
          </a:p>
        </p:txBody>
      </p:sp>
      <p:sp>
        <p:nvSpPr>
          <p:cNvPr id="37" name="AutoShape 10"/>
          <p:cNvSpPr/>
          <p:nvPr/>
        </p:nvSpPr>
        <p:spPr>
          <a:xfrm>
            <a:off x="7279560" y="8460720"/>
            <a:ext cx="3675240" cy="360"/>
          </a:xfrm>
          <a:prstGeom prst="line">
            <a:avLst/>
          </a:prstGeom>
          <a:ln cap="rnd" w="66675">
            <a:solidFill>
              <a:srgbClr val="f57f20"/>
            </a:solidFill>
            <a:round/>
          </a:ln>
        </p:spPr>
        <p:style>
          <a:lnRef idx="0"/>
          <a:fillRef idx="0"/>
          <a:effectRef idx="0"/>
          <a:fontRef idx="minor"/>
        </p:style>
        <p:txBody>
          <a:bodyPr lIns="90000" rIns="90000" tIns="-44640" bIns="-44640" anchor="t">
            <a:noAutofit/>
          </a:bodyPr>
          <a:p>
            <a:endParaRPr b="0" lang="en-RO" sz="1800" spc="-1" strike="noStrike">
              <a:solidFill>
                <a:schemeClr val="dk1"/>
              </a:solidFill>
              <a:latin typeface="Calibri"/>
            </a:endParaRPr>
          </a:p>
        </p:txBody>
      </p:sp>
      <p:grpSp>
        <p:nvGrpSpPr>
          <p:cNvPr id="38" name="Group 11"/>
          <p:cNvGrpSpPr/>
          <p:nvPr/>
        </p:nvGrpSpPr>
        <p:grpSpPr>
          <a:xfrm>
            <a:off x="-2406600" y="5194080"/>
            <a:ext cx="6933240" cy="6933240"/>
            <a:chOff x="-2406600" y="5194080"/>
            <a:chExt cx="6933240" cy="6933240"/>
          </a:xfrm>
        </p:grpSpPr>
        <p:sp>
          <p:nvSpPr>
            <p:cNvPr id="39" name="Freeform 12"/>
            <p:cNvSpPr/>
            <p:nvPr/>
          </p:nvSpPr>
          <p:spPr>
            <a:xfrm>
              <a:off x="-2406600" y="5194080"/>
              <a:ext cx="6933240" cy="6933240"/>
            </a:xfrm>
            <a:custGeom>
              <a:avLst/>
              <a:gdLst>
                <a:gd name="textAreaLeft" fmla="*/ 0 w 6933240"/>
                <a:gd name="textAreaRight" fmla="*/ 6933600 w 6933240"/>
                <a:gd name="textAreaTop" fmla="*/ 0 h 6933240"/>
                <a:gd name="textAreaBottom" fmla="*/ 6933600 h 6933240"/>
              </a:gdLst>
              <a:ahLst/>
              <a:rect l="textAreaLeft" t="textAreaTop" r="textAreaRight" b="textAreaBottom"/>
              <a:pathLst>
                <a:path w="756016" h="756016">
                  <a:moveTo>
                    <a:pt x="426476" y="20076"/>
                  </a:moveTo>
                  <a:lnTo>
                    <a:pt x="735940" y="329540"/>
                  </a:lnTo>
                  <a:cubicBezTo>
                    <a:pt x="762708" y="356308"/>
                    <a:pt x="762708" y="399708"/>
                    <a:pt x="735940" y="426476"/>
                  </a:cubicBezTo>
                  <a:lnTo>
                    <a:pt x="426476" y="735940"/>
                  </a:lnTo>
                  <a:cubicBezTo>
                    <a:pt x="399708" y="762708"/>
                    <a:pt x="356308" y="762708"/>
                    <a:pt x="329540" y="735940"/>
                  </a:cubicBezTo>
                  <a:lnTo>
                    <a:pt x="20076" y="426476"/>
                  </a:lnTo>
                  <a:cubicBezTo>
                    <a:pt x="-6692" y="399708"/>
                    <a:pt x="-6692" y="356308"/>
                    <a:pt x="20076" y="329540"/>
                  </a:cubicBezTo>
                  <a:lnTo>
                    <a:pt x="329540" y="20076"/>
                  </a:lnTo>
                  <a:cubicBezTo>
                    <a:pt x="356308" y="-6692"/>
                    <a:pt x="399708" y="-6692"/>
                    <a:pt x="426476" y="20076"/>
                  </a:cubicBezTo>
                  <a:close/>
                </a:path>
              </a:pathLst>
            </a:custGeom>
            <a:solidFill>
              <a:srgbClr val="172d5d"/>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40" name="TextBox 13"/>
            <p:cNvSpPr/>
            <p:nvPr/>
          </p:nvSpPr>
          <p:spPr>
            <a:xfrm>
              <a:off x="-1385640" y="5778000"/>
              <a:ext cx="4891680" cy="53283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3359"/>
                </a:lnSpc>
              </a:pPr>
              <a:endParaRPr b="0" lang="ro-RO" sz="1800" spc="-1" strike="noStrike">
                <a:solidFill>
                  <a:schemeClr val="dk1"/>
                </a:solidFill>
                <a:latin typeface="Calibri"/>
              </a:endParaRPr>
            </a:p>
          </p:txBody>
        </p:sp>
      </p:grpSp>
      <p:sp>
        <p:nvSpPr>
          <p:cNvPr id="41" name="Freeform 14"/>
          <p:cNvSpPr/>
          <p:nvPr/>
        </p:nvSpPr>
        <p:spPr>
          <a:xfrm>
            <a:off x="15343920" y="722880"/>
            <a:ext cx="2103840" cy="947880"/>
          </a:xfrm>
          <a:custGeom>
            <a:avLst/>
            <a:gdLst>
              <a:gd name="textAreaLeft" fmla="*/ 0 w 2103840"/>
              <a:gd name="textAreaRight" fmla="*/ 2104200 w 2103840"/>
              <a:gd name="textAreaTop" fmla="*/ 0 h 947880"/>
              <a:gd name="textAreaBottom" fmla="*/ 948240 h 947880"/>
            </a:gdLst>
            <a:ahLst/>
            <a:rect l="textAreaLeft" t="textAreaTop" r="textAreaRight" b="textAreaBottom"/>
            <a:pathLst>
              <a:path w="2104059" h="948266">
                <a:moveTo>
                  <a:pt x="0" y="0"/>
                </a:moveTo>
                <a:lnTo>
                  <a:pt x="2104059" y="0"/>
                </a:lnTo>
                <a:lnTo>
                  <a:pt x="2104059" y="948265"/>
                </a:lnTo>
                <a:lnTo>
                  <a:pt x="0" y="948265"/>
                </a:lnTo>
                <a:lnTo>
                  <a:pt x="0" y="0"/>
                </a:lnTo>
                <a:close/>
              </a:path>
            </a:pathLst>
          </a:custGeom>
          <a:blipFill rotWithShape="0">
            <a:blip r:embed="rId2"/>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42" name="Group 2"/>
          <p:cNvGrpSpPr/>
          <p:nvPr/>
        </p:nvGrpSpPr>
        <p:grpSpPr>
          <a:xfrm>
            <a:off x="-7989840" y="-6928200"/>
            <a:ext cx="18309240" cy="9160200"/>
            <a:chOff x="-7989840" y="-6928200"/>
            <a:chExt cx="18309240" cy="9160200"/>
          </a:xfrm>
        </p:grpSpPr>
        <p:sp>
          <p:nvSpPr>
            <p:cNvPr id="43" name="Freeform 3"/>
            <p:cNvSpPr/>
            <p:nvPr/>
          </p:nvSpPr>
          <p:spPr>
            <a:xfrm>
              <a:off x="-7989840" y="-6928200"/>
              <a:ext cx="18309240" cy="9160200"/>
            </a:xfrm>
            <a:custGeom>
              <a:avLst/>
              <a:gdLst>
                <a:gd name="textAreaLeft" fmla="*/ 0 w 18309240"/>
                <a:gd name="textAreaRight" fmla="*/ 18309600 w 18309240"/>
                <a:gd name="textAreaTop" fmla="*/ 0 h 9160200"/>
                <a:gd name="textAreaBottom" fmla="*/ 9160560 h 9160200"/>
              </a:gdLst>
              <a:ahLst/>
              <a:rect l="textAreaLeft" t="textAreaTop" r="textAreaRight" b="textAreaBottom"/>
              <a:pathLst>
                <a:path w="1517850" h="759391">
                  <a:moveTo>
                    <a:pt x="782901" y="749509"/>
                  </a:moveTo>
                  <a:lnTo>
                    <a:pt x="1513736" y="23807"/>
                  </a:lnTo>
                  <a:cubicBezTo>
                    <a:pt x="1517739" y="19832"/>
                    <a:pt x="1518948" y="13835"/>
                    <a:pt x="1516799" y="8619"/>
                  </a:cubicBezTo>
                  <a:cubicBezTo>
                    <a:pt x="1514649" y="3404"/>
                    <a:pt x="1509565" y="0"/>
                    <a:pt x="1503924" y="0"/>
                  </a:cubicBezTo>
                  <a:lnTo>
                    <a:pt x="13926" y="0"/>
                  </a:lnTo>
                  <a:cubicBezTo>
                    <a:pt x="8285" y="0"/>
                    <a:pt x="3201" y="3404"/>
                    <a:pt x="1051" y="8619"/>
                  </a:cubicBezTo>
                  <a:cubicBezTo>
                    <a:pt x="-1099" y="13835"/>
                    <a:pt x="111" y="19832"/>
                    <a:pt x="4114" y="23807"/>
                  </a:cubicBezTo>
                  <a:lnTo>
                    <a:pt x="734949" y="749509"/>
                  </a:lnTo>
                  <a:cubicBezTo>
                    <a:pt x="748218" y="762685"/>
                    <a:pt x="769632" y="762685"/>
                    <a:pt x="782901" y="749509"/>
                  </a:cubicBezTo>
                  <a:close/>
                </a:path>
              </a:pathLst>
            </a:custGeom>
            <a:solidFill>
              <a:srgbClr val="0b233e"/>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44" name="TextBox 4"/>
            <p:cNvSpPr/>
            <p:nvPr/>
          </p:nvSpPr>
          <p:spPr>
            <a:xfrm>
              <a:off x="-5293800" y="-6721560"/>
              <a:ext cx="12916800" cy="479016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2659"/>
                </a:lnSpc>
              </a:pPr>
              <a:endParaRPr b="0" lang="ro-RO" sz="1800" spc="-1" strike="noStrike">
                <a:solidFill>
                  <a:schemeClr val="dk1"/>
                </a:solidFill>
                <a:latin typeface="Calibri"/>
              </a:endParaRPr>
            </a:p>
          </p:txBody>
        </p:sp>
      </p:grpSp>
      <p:sp>
        <p:nvSpPr>
          <p:cNvPr id="45" name="TextBox 8"/>
          <p:cNvSpPr/>
          <p:nvPr/>
        </p:nvSpPr>
        <p:spPr>
          <a:xfrm>
            <a:off x="3240720" y="602640"/>
            <a:ext cx="11805840" cy="1508760"/>
          </a:xfrm>
          <a:prstGeom prst="rect">
            <a:avLst/>
          </a:prstGeom>
          <a:noFill/>
          <a:ln w="0">
            <a:noFill/>
          </a:ln>
        </p:spPr>
        <p:style>
          <a:lnRef idx="0"/>
          <a:fillRef idx="0"/>
          <a:effectRef idx="0"/>
          <a:fontRef idx="minor"/>
        </p:style>
        <p:txBody>
          <a:bodyPr lIns="0" rIns="0" tIns="0" bIns="0" anchor="t">
            <a:spAutoFit/>
          </a:bodyPr>
          <a:p>
            <a:pPr algn="ctr" defTabSz="914400">
              <a:lnSpc>
                <a:spcPts val="5941"/>
              </a:lnSpc>
            </a:pPr>
            <a:r>
              <a:rPr b="1" lang="en-US" sz="3600" spc="-1" strike="noStrike">
                <a:solidFill>
                  <a:srgbClr val="172d5d"/>
                </a:solidFill>
                <a:latin typeface="Poppins Bold"/>
                <a:ea typeface="Poppins Bold"/>
              </a:rPr>
              <a:t>Programul pentru consolidarea IMM-urilor prin acces îmbunătățit la finanțare – SME Eco-Tech</a:t>
            </a:r>
            <a:endParaRPr b="0" lang="ro-RO" sz="3600" spc="-1" strike="noStrike">
              <a:solidFill>
                <a:srgbClr val="000000"/>
              </a:solidFill>
              <a:latin typeface="Arial"/>
            </a:endParaRPr>
          </a:p>
        </p:txBody>
      </p:sp>
      <p:sp>
        <p:nvSpPr>
          <p:cNvPr id="46" name="AutoShape 12"/>
          <p:cNvSpPr/>
          <p:nvPr/>
        </p:nvSpPr>
        <p:spPr>
          <a:xfrm>
            <a:off x="990360" y="2476440"/>
            <a:ext cx="8470440" cy="360"/>
          </a:xfrm>
          <a:prstGeom prst="line">
            <a:avLst/>
          </a:prstGeom>
          <a:ln cap="rnd" w="66675">
            <a:solidFill>
              <a:srgbClr val="f57f20"/>
            </a:solidFill>
            <a:round/>
          </a:ln>
        </p:spPr>
        <p:style>
          <a:lnRef idx="0"/>
          <a:fillRef idx="0"/>
          <a:effectRef idx="0"/>
          <a:fontRef idx="minor"/>
        </p:style>
        <p:txBody>
          <a:bodyPr lIns="90000" rIns="90000" tIns="-44640" bIns="-44640" anchor="t">
            <a:noAutofit/>
          </a:bodyPr>
          <a:p>
            <a:endParaRPr b="0" lang="en-RO" sz="1800" spc="-1" strike="noStrike">
              <a:solidFill>
                <a:schemeClr val="dk1"/>
              </a:solidFill>
              <a:latin typeface="Calibri"/>
            </a:endParaRPr>
          </a:p>
        </p:txBody>
      </p:sp>
      <p:sp>
        <p:nvSpPr>
          <p:cNvPr id="47" name="Freeform 13"/>
          <p:cNvSpPr/>
          <p:nvPr/>
        </p:nvSpPr>
        <p:spPr>
          <a:xfrm>
            <a:off x="236160" y="325800"/>
            <a:ext cx="2103840" cy="947880"/>
          </a:xfrm>
          <a:custGeom>
            <a:avLst/>
            <a:gdLst>
              <a:gd name="textAreaLeft" fmla="*/ 0 w 2103840"/>
              <a:gd name="textAreaRight" fmla="*/ 2104200 w 2103840"/>
              <a:gd name="textAreaTop" fmla="*/ 0 h 947880"/>
              <a:gd name="textAreaBottom" fmla="*/ 948240 h 947880"/>
            </a:gdLst>
            <a:ahLst/>
            <a:rect l="textAreaLeft" t="textAreaTop" r="textAreaRight" b="textAreaBottom"/>
            <a:pathLst>
              <a:path w="2104059" h="948266">
                <a:moveTo>
                  <a:pt x="0" y="0"/>
                </a:moveTo>
                <a:lnTo>
                  <a:pt x="2104059" y="0"/>
                </a:lnTo>
                <a:lnTo>
                  <a:pt x="2104059" y="948265"/>
                </a:lnTo>
                <a:lnTo>
                  <a:pt x="0" y="948265"/>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48" name="TextBox 7"/>
          <p:cNvSpPr/>
          <p:nvPr/>
        </p:nvSpPr>
        <p:spPr>
          <a:xfrm>
            <a:off x="990720" y="2620440"/>
            <a:ext cx="12176280" cy="2194200"/>
          </a:xfrm>
          <a:prstGeom prst="rect">
            <a:avLst/>
          </a:prstGeom>
          <a:noFill/>
          <a:ln w="0">
            <a:noFill/>
          </a:ln>
        </p:spPr>
        <p:style>
          <a:lnRef idx="0"/>
          <a:fillRef idx="0"/>
          <a:effectRef idx="0"/>
          <a:fontRef idx="minor"/>
        </p:style>
        <p:txBody>
          <a:bodyPr lIns="0" rIns="0" tIns="0" bIns="0" anchor="t">
            <a:spAutoFit/>
          </a:bodyPr>
          <a:p>
            <a:pPr defTabSz="914400">
              <a:lnSpc>
                <a:spcPct val="150000"/>
              </a:lnSpc>
            </a:pPr>
            <a:r>
              <a:rPr b="0" lang="ro-RO" sz="2400" spc="-1" strike="noStrike">
                <a:solidFill>
                  <a:schemeClr val="dk1"/>
                </a:solidFill>
                <a:latin typeface="Poppins"/>
              </a:rPr>
              <a:t>SME Eco-Tech este implementat de MEDAT în cadrul Programului de Cooperare Elvețiano-Român. Obiectivele programului sunt reducerea impactului asupra mediului, creșterea competitivității și productivității întreprinderilor, stimularea producției interne și susținerea ocupării forței de muncă. </a:t>
            </a:r>
            <a:endParaRPr b="0" lang="ro-RO" sz="2400" spc="-1" strike="noStrike">
              <a:solidFill>
                <a:srgbClr val="000000"/>
              </a:solidFill>
              <a:latin typeface="Arial"/>
            </a:endParaRPr>
          </a:p>
        </p:txBody>
      </p:sp>
      <p:grpSp>
        <p:nvGrpSpPr>
          <p:cNvPr id="49" name="Group 5"/>
          <p:cNvGrpSpPr/>
          <p:nvPr/>
        </p:nvGrpSpPr>
        <p:grpSpPr>
          <a:xfrm>
            <a:off x="10652040" y="2560680"/>
            <a:ext cx="9340200" cy="9063720"/>
            <a:chOff x="10652040" y="2560680"/>
            <a:chExt cx="9340200" cy="9063720"/>
          </a:xfrm>
        </p:grpSpPr>
        <p:sp>
          <p:nvSpPr>
            <p:cNvPr id="50" name="Freeform 6"/>
            <p:cNvSpPr/>
            <p:nvPr/>
          </p:nvSpPr>
          <p:spPr>
            <a:xfrm>
              <a:off x="10652040" y="2560680"/>
              <a:ext cx="9340200" cy="9063720"/>
            </a:xfrm>
            <a:custGeom>
              <a:avLst/>
              <a:gdLst>
                <a:gd name="textAreaLeft" fmla="*/ 0 w 9340200"/>
                <a:gd name="textAreaRight" fmla="*/ 9340560 w 9340200"/>
                <a:gd name="textAreaTop" fmla="*/ 0 h 9063720"/>
                <a:gd name="textAreaBottom" fmla="*/ 9064080 h 9063720"/>
              </a:gdLst>
              <a:ahLst/>
              <a:rect l="textAreaLeft" t="textAreaTop" r="textAreaRight" b="textAreaBottom"/>
              <a:pathLst>
                <a:path w="857169" h="947700">
                  <a:moveTo>
                    <a:pt x="457350" y="12782"/>
                  </a:moveTo>
                  <a:lnTo>
                    <a:pt x="844916" y="441994"/>
                  </a:lnTo>
                  <a:cubicBezTo>
                    <a:pt x="861255" y="460089"/>
                    <a:pt x="861255" y="487611"/>
                    <a:pt x="844916" y="505705"/>
                  </a:cubicBezTo>
                  <a:lnTo>
                    <a:pt x="457350" y="934917"/>
                  </a:lnTo>
                  <a:cubicBezTo>
                    <a:pt x="450001" y="943055"/>
                    <a:pt x="439550" y="947700"/>
                    <a:pt x="428585" y="947700"/>
                  </a:cubicBezTo>
                  <a:cubicBezTo>
                    <a:pt x="417621" y="947700"/>
                    <a:pt x="407169" y="943055"/>
                    <a:pt x="399821" y="934917"/>
                  </a:cubicBezTo>
                  <a:lnTo>
                    <a:pt x="12255" y="505705"/>
                  </a:lnTo>
                  <a:cubicBezTo>
                    <a:pt x="-4084" y="487611"/>
                    <a:pt x="-4084" y="460089"/>
                    <a:pt x="12255" y="441994"/>
                  </a:cubicBezTo>
                  <a:lnTo>
                    <a:pt x="399821" y="12782"/>
                  </a:lnTo>
                  <a:cubicBezTo>
                    <a:pt x="407169" y="4644"/>
                    <a:pt x="417621" y="0"/>
                    <a:pt x="428585" y="0"/>
                  </a:cubicBezTo>
                  <a:cubicBezTo>
                    <a:pt x="439550" y="0"/>
                    <a:pt x="450001" y="4644"/>
                    <a:pt x="457350" y="12782"/>
                  </a:cubicBezTo>
                  <a:close/>
                </a:path>
              </a:pathLst>
            </a:custGeom>
            <a:blipFill rotWithShape="0">
              <a:blip r:embed="rId2"/>
              <a:srcRect/>
              <a:tile tx="0" ty="0" sx="100005" sy="100004" algn="ctr"/>
            </a:blip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grpSp>
      <p:grpSp>
        <p:nvGrpSpPr>
          <p:cNvPr id="51" name="Group 9"/>
          <p:cNvGrpSpPr/>
          <p:nvPr/>
        </p:nvGrpSpPr>
        <p:grpSpPr>
          <a:xfrm>
            <a:off x="9599040" y="7285680"/>
            <a:ext cx="2039400" cy="2216880"/>
            <a:chOff x="9599040" y="7285680"/>
            <a:chExt cx="2039400" cy="2216880"/>
          </a:xfrm>
        </p:grpSpPr>
        <p:sp>
          <p:nvSpPr>
            <p:cNvPr id="52" name="Freeform 10"/>
            <p:cNvSpPr/>
            <p:nvPr/>
          </p:nvSpPr>
          <p:spPr>
            <a:xfrm>
              <a:off x="9599040" y="7497000"/>
              <a:ext cx="2039400" cy="2005200"/>
            </a:xfrm>
            <a:custGeom>
              <a:avLst/>
              <a:gdLst>
                <a:gd name="textAreaLeft" fmla="*/ 0 w 2039400"/>
                <a:gd name="textAreaRight" fmla="*/ 2039760 w 2039400"/>
                <a:gd name="textAreaTop" fmla="*/ 0 h 2005200"/>
                <a:gd name="textAreaBottom" fmla="*/ 2005560 h 2005200"/>
              </a:gdLst>
              <a:ahLst/>
              <a:rect l="textAreaLeft" t="textAreaTop" r="textAreaRight" b="textAreaBottom"/>
              <a:pathLst>
                <a:path w="361230" h="361230">
                  <a:moveTo>
                    <a:pt x="141117" y="0"/>
                  </a:moveTo>
                  <a:lnTo>
                    <a:pt x="220113" y="0"/>
                  </a:lnTo>
                  <a:cubicBezTo>
                    <a:pt x="298050" y="0"/>
                    <a:pt x="361230" y="63180"/>
                    <a:pt x="361230" y="141117"/>
                  </a:cubicBezTo>
                  <a:lnTo>
                    <a:pt x="361230" y="220113"/>
                  </a:lnTo>
                  <a:cubicBezTo>
                    <a:pt x="361230" y="298050"/>
                    <a:pt x="298050" y="361230"/>
                    <a:pt x="220113" y="361230"/>
                  </a:cubicBezTo>
                  <a:lnTo>
                    <a:pt x="141117" y="361230"/>
                  </a:lnTo>
                  <a:cubicBezTo>
                    <a:pt x="63180" y="361230"/>
                    <a:pt x="0" y="298050"/>
                    <a:pt x="0" y="220113"/>
                  </a:cubicBezTo>
                  <a:lnTo>
                    <a:pt x="0" y="141117"/>
                  </a:lnTo>
                  <a:cubicBezTo>
                    <a:pt x="0" y="63180"/>
                    <a:pt x="63180" y="0"/>
                    <a:pt x="141117" y="0"/>
                  </a:cubicBezTo>
                  <a:close/>
                </a:path>
              </a:pathLst>
            </a:custGeom>
            <a:solidFill>
              <a:srgbClr val="f29254"/>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rgbClr val="00b050"/>
                </a:solidFill>
                <a:latin typeface="Calibri"/>
              </a:endParaRPr>
            </a:p>
          </p:txBody>
        </p:sp>
        <p:sp>
          <p:nvSpPr>
            <p:cNvPr id="53" name="TextBox 11"/>
            <p:cNvSpPr/>
            <p:nvPr/>
          </p:nvSpPr>
          <p:spPr>
            <a:xfrm>
              <a:off x="9599040" y="7285680"/>
              <a:ext cx="2039400" cy="2216880"/>
            </a:xfrm>
            <a:prstGeom prst="rect">
              <a:avLst/>
            </a:prstGeom>
            <a:noFill/>
            <a:ln w="0">
              <a:noFill/>
            </a:ln>
          </p:spPr>
          <p:style>
            <a:lnRef idx="0"/>
            <a:fillRef idx="0"/>
            <a:effectRef idx="0"/>
            <a:fontRef idx="minor"/>
          </p:style>
          <p:txBody>
            <a:bodyPr lIns="50760" rIns="50760" tIns="50760" bIns="50760" anchor="ctr">
              <a:noAutofit/>
            </a:bodyPr>
            <a:p>
              <a:pPr algn="ctr" defTabSz="914400">
                <a:lnSpc>
                  <a:spcPts val="2659"/>
                </a:lnSpc>
              </a:pPr>
              <a:endParaRPr b="0" lang="ro-RO" sz="1800" spc="-1" strike="noStrike">
                <a:solidFill>
                  <a:srgbClr val="00b050"/>
                </a:solidFill>
                <a:latin typeface="Calibri"/>
              </a:endParaRPr>
            </a:p>
          </p:txBody>
        </p:sp>
      </p:grpSp>
      <p:sp>
        <p:nvSpPr>
          <p:cNvPr id="54" name="Shape 2"/>
          <p:cNvSpPr/>
          <p:nvPr/>
        </p:nvSpPr>
        <p:spPr>
          <a:xfrm>
            <a:off x="989280" y="4934160"/>
            <a:ext cx="3623040" cy="2158560"/>
          </a:xfrm>
          <a:prstGeom prst="roundRect">
            <a:avLst>
              <a:gd name="adj" fmla="val 3533"/>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55" name="Shape 3"/>
          <p:cNvSpPr/>
          <p:nvPr/>
        </p:nvSpPr>
        <p:spPr>
          <a:xfrm>
            <a:off x="1400760" y="522576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56" name="Image 0" descr="preencoded.png"/>
          <p:cNvPicPr/>
          <p:nvPr/>
        </p:nvPicPr>
        <p:blipFill>
          <a:blip r:embed="rId3"/>
          <a:stretch/>
        </p:blipFill>
        <p:spPr>
          <a:xfrm>
            <a:off x="1602000" y="5426640"/>
            <a:ext cx="511560" cy="511560"/>
          </a:xfrm>
          <a:prstGeom prst="rect">
            <a:avLst/>
          </a:prstGeom>
          <a:ln w="0">
            <a:noFill/>
          </a:ln>
        </p:spPr>
      </p:pic>
      <p:sp>
        <p:nvSpPr>
          <p:cNvPr id="57" name="Text 4"/>
          <p:cNvSpPr/>
          <p:nvPr/>
        </p:nvSpPr>
        <p:spPr>
          <a:xfrm>
            <a:off x="1433880" y="6220440"/>
            <a:ext cx="2800080" cy="91404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1900" spc="-1" strike="noStrike">
                <a:solidFill>
                  <a:srgbClr val="172d5d"/>
                </a:solidFill>
                <a:latin typeface="Poppins"/>
                <a:ea typeface="Poppins"/>
              </a:rPr>
              <a:t>Impact redus</a:t>
            </a:r>
            <a:endParaRPr b="0" lang="ro-RO" sz="1900" spc="-1" strike="noStrike">
              <a:solidFill>
                <a:srgbClr val="000000"/>
              </a:solidFill>
              <a:latin typeface="Arial"/>
            </a:endParaRPr>
          </a:p>
          <a:p>
            <a:pPr defTabSz="914400">
              <a:lnSpc>
                <a:spcPct val="115000"/>
              </a:lnSpc>
              <a:tabLst>
                <a:tab algn="l" pos="0"/>
              </a:tabLst>
            </a:pPr>
            <a:r>
              <a:rPr b="1" lang="en-US" sz="1900" spc="-1" strike="noStrike">
                <a:solidFill>
                  <a:srgbClr val="172d5d"/>
                </a:solidFill>
                <a:latin typeface="Poppins"/>
                <a:ea typeface="Poppins"/>
              </a:rPr>
              <a:t>asupra mediului</a:t>
            </a:r>
            <a:endParaRPr b="0" lang="ro-RO" sz="1900" spc="-1" strike="noStrike">
              <a:solidFill>
                <a:srgbClr val="000000"/>
              </a:solidFill>
              <a:latin typeface="Arial"/>
            </a:endParaRPr>
          </a:p>
        </p:txBody>
      </p:sp>
      <p:sp>
        <p:nvSpPr>
          <p:cNvPr id="58" name="Shape 6"/>
          <p:cNvSpPr/>
          <p:nvPr/>
        </p:nvSpPr>
        <p:spPr>
          <a:xfrm>
            <a:off x="5024160" y="4934160"/>
            <a:ext cx="3623040" cy="2158560"/>
          </a:xfrm>
          <a:prstGeom prst="roundRect">
            <a:avLst>
              <a:gd name="adj" fmla="val 3533"/>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59" name="Shape 7"/>
          <p:cNvSpPr/>
          <p:nvPr/>
        </p:nvSpPr>
        <p:spPr>
          <a:xfrm>
            <a:off x="5435640" y="522576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60" name="Image 1" descr="preencoded.png"/>
          <p:cNvPicPr/>
          <p:nvPr/>
        </p:nvPicPr>
        <p:blipFill>
          <a:blip r:embed="rId4"/>
          <a:stretch/>
        </p:blipFill>
        <p:spPr>
          <a:xfrm>
            <a:off x="5636880" y="5426640"/>
            <a:ext cx="511560" cy="511560"/>
          </a:xfrm>
          <a:prstGeom prst="rect">
            <a:avLst/>
          </a:prstGeom>
          <a:ln w="0">
            <a:noFill/>
          </a:ln>
        </p:spPr>
      </p:pic>
      <p:sp>
        <p:nvSpPr>
          <p:cNvPr id="61" name="Text 8"/>
          <p:cNvSpPr/>
          <p:nvPr/>
        </p:nvSpPr>
        <p:spPr>
          <a:xfrm>
            <a:off x="5435640" y="6220440"/>
            <a:ext cx="2800080" cy="73116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1900" spc="-1" strike="noStrike">
                <a:solidFill>
                  <a:srgbClr val="172d5d"/>
                </a:solidFill>
                <a:latin typeface="Poppins"/>
                <a:ea typeface="Poppins"/>
              </a:rPr>
              <a:t>Competitivitate și</a:t>
            </a:r>
            <a:endParaRPr b="0" lang="ro-RO" sz="1900" spc="-1" strike="noStrike">
              <a:solidFill>
                <a:srgbClr val="000000"/>
              </a:solidFill>
              <a:latin typeface="Arial"/>
            </a:endParaRPr>
          </a:p>
          <a:p>
            <a:pPr defTabSz="914400">
              <a:lnSpc>
                <a:spcPct val="115000"/>
              </a:lnSpc>
              <a:tabLst>
                <a:tab algn="l" pos="0"/>
              </a:tabLst>
            </a:pPr>
            <a:r>
              <a:rPr b="1" lang="en-US" sz="1900" spc="-1" strike="noStrike">
                <a:solidFill>
                  <a:srgbClr val="172d5d"/>
                </a:solidFill>
                <a:latin typeface="Poppins"/>
                <a:ea typeface="Poppins"/>
              </a:rPr>
              <a:t>productivitate</a:t>
            </a:r>
            <a:endParaRPr b="0" lang="ro-RO" sz="1900" spc="-1" strike="noStrike">
              <a:solidFill>
                <a:srgbClr val="000000"/>
              </a:solidFill>
              <a:latin typeface="Arial"/>
            </a:endParaRPr>
          </a:p>
        </p:txBody>
      </p:sp>
      <p:sp>
        <p:nvSpPr>
          <p:cNvPr id="62" name="Shape 10"/>
          <p:cNvSpPr/>
          <p:nvPr/>
        </p:nvSpPr>
        <p:spPr>
          <a:xfrm>
            <a:off x="989280" y="7293960"/>
            <a:ext cx="3623040" cy="2158560"/>
          </a:xfrm>
          <a:prstGeom prst="roundRect">
            <a:avLst>
              <a:gd name="adj" fmla="val 3533"/>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63" name="Shape 11"/>
          <p:cNvSpPr/>
          <p:nvPr/>
        </p:nvSpPr>
        <p:spPr>
          <a:xfrm>
            <a:off x="1400760" y="758556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64" name="Image 2" descr="preencoded.png"/>
          <p:cNvPicPr/>
          <p:nvPr/>
        </p:nvPicPr>
        <p:blipFill>
          <a:blip r:embed="rId5"/>
          <a:stretch/>
        </p:blipFill>
        <p:spPr>
          <a:xfrm>
            <a:off x="1602000" y="7786800"/>
            <a:ext cx="511560" cy="511560"/>
          </a:xfrm>
          <a:prstGeom prst="rect">
            <a:avLst/>
          </a:prstGeom>
          <a:ln w="0">
            <a:noFill/>
          </a:ln>
        </p:spPr>
      </p:pic>
      <p:sp>
        <p:nvSpPr>
          <p:cNvPr id="65" name="Text 12"/>
          <p:cNvSpPr/>
          <p:nvPr/>
        </p:nvSpPr>
        <p:spPr>
          <a:xfrm>
            <a:off x="1400760" y="8565120"/>
            <a:ext cx="2800080" cy="91404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1900" spc="-1" strike="noStrike">
                <a:solidFill>
                  <a:srgbClr val="172d5d"/>
                </a:solidFill>
                <a:latin typeface="Poppins"/>
                <a:ea typeface="Poppins"/>
              </a:rPr>
              <a:t>Stimularea</a:t>
            </a:r>
            <a:endParaRPr b="0" lang="ro-RO" sz="1900" spc="-1" strike="noStrike">
              <a:solidFill>
                <a:srgbClr val="000000"/>
              </a:solidFill>
              <a:latin typeface="Arial"/>
            </a:endParaRPr>
          </a:p>
          <a:p>
            <a:pPr defTabSz="914400">
              <a:lnSpc>
                <a:spcPct val="115000"/>
              </a:lnSpc>
              <a:tabLst>
                <a:tab algn="l" pos="0"/>
              </a:tabLst>
            </a:pPr>
            <a:r>
              <a:rPr b="1" lang="en-US" sz="1900" spc="-1" strike="noStrike">
                <a:solidFill>
                  <a:srgbClr val="172d5d"/>
                </a:solidFill>
                <a:latin typeface="Poppins"/>
                <a:ea typeface="Poppins"/>
              </a:rPr>
              <a:t>producției interne</a:t>
            </a:r>
            <a:endParaRPr b="0" lang="ro-RO" sz="1900" spc="-1" strike="noStrike">
              <a:solidFill>
                <a:srgbClr val="000000"/>
              </a:solidFill>
              <a:latin typeface="Arial"/>
            </a:endParaRPr>
          </a:p>
        </p:txBody>
      </p:sp>
      <p:sp>
        <p:nvSpPr>
          <p:cNvPr id="66" name="Shape 14"/>
          <p:cNvSpPr/>
          <p:nvPr/>
        </p:nvSpPr>
        <p:spPr>
          <a:xfrm>
            <a:off x="5024160" y="7293960"/>
            <a:ext cx="3623040" cy="2158560"/>
          </a:xfrm>
          <a:prstGeom prst="roundRect">
            <a:avLst>
              <a:gd name="adj" fmla="val 3533"/>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67" name="Shape 15"/>
          <p:cNvSpPr/>
          <p:nvPr/>
        </p:nvSpPr>
        <p:spPr>
          <a:xfrm>
            <a:off x="5435640" y="758556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68" name="Image 3" descr="preencoded.png"/>
          <p:cNvPicPr/>
          <p:nvPr/>
        </p:nvPicPr>
        <p:blipFill>
          <a:blip r:embed="rId6"/>
          <a:stretch/>
        </p:blipFill>
        <p:spPr>
          <a:xfrm>
            <a:off x="5636880" y="7786800"/>
            <a:ext cx="511560" cy="511560"/>
          </a:xfrm>
          <a:prstGeom prst="rect">
            <a:avLst/>
          </a:prstGeom>
          <a:ln w="0">
            <a:noFill/>
          </a:ln>
        </p:spPr>
      </p:pic>
      <p:sp>
        <p:nvSpPr>
          <p:cNvPr id="69" name="Text 16"/>
          <p:cNvSpPr/>
          <p:nvPr/>
        </p:nvSpPr>
        <p:spPr>
          <a:xfrm>
            <a:off x="5435640" y="8565120"/>
            <a:ext cx="2800080" cy="91404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1900" spc="-1" strike="noStrike">
                <a:solidFill>
                  <a:srgbClr val="172d5d"/>
                </a:solidFill>
                <a:latin typeface="Poppins"/>
                <a:ea typeface="Poppins"/>
              </a:rPr>
              <a:t>Susținerea ocupării</a:t>
            </a:r>
            <a:endParaRPr b="0" lang="ro-RO" sz="1900" spc="-1" strike="noStrike">
              <a:solidFill>
                <a:srgbClr val="000000"/>
              </a:solidFill>
              <a:latin typeface="Arial"/>
            </a:endParaRPr>
          </a:p>
          <a:p>
            <a:pPr defTabSz="914400">
              <a:lnSpc>
                <a:spcPct val="115000"/>
              </a:lnSpc>
              <a:tabLst>
                <a:tab algn="l" pos="0"/>
              </a:tabLst>
            </a:pPr>
            <a:r>
              <a:rPr b="1" lang="en-US" sz="1900" spc="-1" strike="noStrike">
                <a:solidFill>
                  <a:srgbClr val="172d5d"/>
                </a:solidFill>
                <a:latin typeface="Poppins"/>
                <a:ea typeface="Poppins"/>
              </a:rPr>
              <a:t>forței de muncă</a:t>
            </a:r>
            <a:endParaRPr b="0" lang="ro-RO" sz="1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70" name="Text 0"/>
          <p:cNvSpPr/>
          <p:nvPr/>
        </p:nvSpPr>
        <p:spPr>
          <a:xfrm>
            <a:off x="1280160" y="1480680"/>
            <a:ext cx="1232280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400" spc="-1" strike="noStrike">
                <a:solidFill>
                  <a:srgbClr val="f57f20"/>
                </a:solidFill>
                <a:latin typeface="Poppins"/>
                <a:ea typeface="Poppins"/>
              </a:rPr>
              <a:t>Programul pentru consolidarea IMM-urilor prin acces îmbunătățit la finanțare – </a:t>
            </a:r>
            <a:br>
              <a:rPr sz="4400"/>
            </a:br>
            <a:r>
              <a:rPr b="1" lang="en-US" sz="4400" spc="-1" strike="noStrike">
                <a:solidFill>
                  <a:srgbClr val="f57f20"/>
                </a:solidFill>
                <a:latin typeface="Poppins"/>
                <a:ea typeface="Poppins"/>
              </a:rPr>
              <a:t>SME Eco-Tech</a:t>
            </a:r>
            <a:endParaRPr b="0" lang="ro-RO" sz="4400" spc="-1" strike="noStrike">
              <a:solidFill>
                <a:srgbClr val="000000"/>
              </a:solidFill>
              <a:latin typeface="Arial"/>
            </a:endParaRPr>
          </a:p>
          <a:p>
            <a:pPr defTabSz="914400">
              <a:lnSpc>
                <a:spcPct val="100000"/>
              </a:lnSpc>
              <a:tabLst>
                <a:tab algn="l" pos="0"/>
              </a:tabLst>
            </a:pPr>
            <a:endParaRPr b="0" lang="ro-RO" sz="4400" spc="-1" strike="noStrike">
              <a:solidFill>
                <a:srgbClr val="000000"/>
              </a:solidFill>
              <a:latin typeface="Arial"/>
            </a:endParaRPr>
          </a:p>
        </p:txBody>
      </p:sp>
      <p:sp>
        <p:nvSpPr>
          <p:cNvPr id="71" name="Text 1"/>
          <p:cNvSpPr/>
          <p:nvPr/>
        </p:nvSpPr>
        <p:spPr>
          <a:xfrm>
            <a:off x="1280160" y="2898000"/>
            <a:ext cx="15825960" cy="6428520"/>
          </a:xfrm>
          <a:prstGeom prst="rect">
            <a:avLst/>
          </a:prstGeom>
          <a:noFill/>
          <a:ln w="0">
            <a:noFill/>
          </a:ln>
        </p:spPr>
        <p:style>
          <a:lnRef idx="0"/>
          <a:fillRef idx="0"/>
          <a:effectRef idx="0"/>
          <a:fontRef idx="minor"/>
        </p:style>
        <p:txBody>
          <a:bodyPr lIns="0" rIns="0" tIns="0" bIns="0" anchor="t">
            <a:noAutofit/>
          </a:bodyPr>
          <a:p>
            <a:pPr defTabSz="914400">
              <a:lnSpc>
                <a:spcPct val="150000"/>
              </a:lnSpc>
            </a:pPr>
            <a:r>
              <a:rPr b="1" lang="en-GB" sz="2400" spc="-1" strike="noStrike">
                <a:solidFill>
                  <a:schemeClr val="dk1"/>
                </a:solidFill>
                <a:latin typeface="Poppins"/>
              </a:rPr>
              <a:t>Etapa inițială:</a:t>
            </a:r>
            <a:r>
              <a:rPr b="0" lang="en-GB" sz="2400" spc="-1" strike="noStrike">
                <a:solidFill>
                  <a:schemeClr val="dk1"/>
                </a:solidFill>
                <a:latin typeface="Poppins"/>
              </a:rPr>
              <a:t> Programul SME Eco-Tech era destinat întreprinderilor mici și mijlocii care desfășoară activități în domeniul producției.</a:t>
            </a:r>
            <a:endParaRPr b="0" lang="ro-RO" sz="2400" spc="-1" strike="noStrike">
              <a:solidFill>
                <a:srgbClr val="000000"/>
              </a:solidFill>
              <a:latin typeface="Arial"/>
            </a:endParaRPr>
          </a:p>
          <a:p>
            <a:pPr defTabSz="914400">
              <a:lnSpc>
                <a:spcPct val="150000"/>
              </a:lnSpc>
            </a:pPr>
            <a:r>
              <a:rPr b="1" lang="en-GB" sz="2400" spc="-1" strike="noStrike">
                <a:solidFill>
                  <a:schemeClr val="dk1"/>
                </a:solidFill>
                <a:latin typeface="Poppins"/>
              </a:rPr>
              <a:t>Extinderea categoriei de beneficiari: </a:t>
            </a:r>
            <a:r>
              <a:rPr b="0" lang="en-GB" sz="2400" spc="-1" strike="noStrike">
                <a:solidFill>
                  <a:schemeClr val="dk1"/>
                </a:solidFill>
                <a:latin typeface="Poppins"/>
              </a:rPr>
              <a:t>Ulterior, au fost incluse în categoria beneficiarilor eligibili și microîntreprinderile înființate până la data de 31 decembrie 2021, inclusiv, cu condiția să fi înregistrat, la data de 31 decembrie 2024, o cifră de afaceri de cel puțin 2 milioane de lei.</a:t>
            </a:r>
            <a:endParaRPr b="0" lang="ro-RO" sz="2400" spc="-1" strike="noStrike">
              <a:solidFill>
                <a:srgbClr val="000000"/>
              </a:solidFill>
              <a:latin typeface="Arial"/>
            </a:endParaRPr>
          </a:p>
          <a:p>
            <a:pPr defTabSz="914400">
              <a:lnSpc>
                <a:spcPct val="150000"/>
              </a:lnSpc>
            </a:pPr>
            <a:r>
              <a:rPr b="1" lang="en-GB" sz="2400" spc="-1" strike="noStrike">
                <a:solidFill>
                  <a:schemeClr val="dk1"/>
                </a:solidFill>
                <a:latin typeface="Poppins"/>
              </a:rPr>
              <a:t>Extinderea domeniilor de activitate: </a:t>
            </a:r>
            <a:r>
              <a:rPr b="0" lang="en-GB" sz="2400" spc="-1" strike="noStrike">
                <a:solidFill>
                  <a:schemeClr val="dk1"/>
                </a:solidFill>
                <a:latin typeface="Poppins"/>
              </a:rPr>
              <a:t>Odată cu această modificare, programul nu a mai fost limitat exclusiv la întreprinderile care desfășoară activități de producție. În consecință, au devenit eligibile și întreprinderile care desfășoară activități de comerț și servicii.</a:t>
            </a:r>
            <a:endParaRPr b="0" lang="ro-RO" sz="2400" spc="-1" strike="noStrike">
              <a:solidFill>
                <a:srgbClr val="000000"/>
              </a:solidFill>
              <a:latin typeface="Arial"/>
            </a:endParaRPr>
          </a:p>
          <a:p>
            <a:pPr defTabSz="914400">
              <a:lnSpc>
                <a:spcPct val="150000"/>
              </a:lnSpc>
            </a:pPr>
            <a:r>
              <a:rPr b="1" lang="en-GB" sz="2400" spc="-1" strike="noStrike">
                <a:solidFill>
                  <a:schemeClr val="dk1"/>
                </a:solidFill>
                <a:latin typeface="Poppins"/>
              </a:rPr>
              <a:t>Eliminarea condiției privind cifra de afaceri: </a:t>
            </a:r>
            <a:r>
              <a:rPr b="0" lang="en-GB" sz="2400" spc="-1" strike="noStrike">
                <a:solidFill>
                  <a:schemeClr val="dk1"/>
                </a:solidFill>
                <a:latin typeface="Poppins"/>
              </a:rPr>
              <a:t>Totodată, a fost eliminată condiția referitoare la realizarea unei cifre de afaceri de cel puțin 2 milioane de lei, astfel încât microîntreprinderile nu mai sunt obligate să îndeplinească acest prag de cifră de afaceri pentru a fi eligibile în cadrul programului. </a:t>
            </a:r>
            <a:endParaRPr b="0" lang="ro-RO" sz="2400" spc="-1" strike="noStrike">
              <a:solidFill>
                <a:srgbClr val="000000"/>
              </a:solidFill>
              <a:latin typeface="Arial"/>
            </a:endParaRPr>
          </a:p>
          <a:p>
            <a:pPr defTabSz="914400">
              <a:lnSpc>
                <a:spcPct val="150000"/>
              </a:lnSpc>
            </a:pPr>
            <a:endParaRPr b="0" lang="ro-RO" sz="4000" spc="-1" strike="noStrike">
              <a:solidFill>
                <a:srgbClr val="000000"/>
              </a:solidFill>
              <a:latin typeface="Arial"/>
            </a:endParaRPr>
          </a:p>
        </p:txBody>
      </p:sp>
      <p:pic>
        <p:nvPicPr>
          <p:cNvPr id="72" name="Image 4" descr="asset_corner_tr.png"/>
          <p:cNvPicPr/>
          <p:nvPr/>
        </p:nvPicPr>
        <p:blipFill>
          <a:blip r:embed="rId1"/>
          <a:stretch/>
        </p:blipFill>
        <p:spPr>
          <a:xfrm>
            <a:off x="13167360" y="0"/>
            <a:ext cx="5120280" cy="3085920"/>
          </a:xfrm>
          <a:prstGeom prst="rect">
            <a:avLst/>
          </a:prstGeom>
          <a:ln w="0">
            <a:noFill/>
          </a:ln>
        </p:spPr>
      </p:pic>
      <p:pic>
        <p:nvPicPr>
          <p:cNvPr id="73" name="Image 5" descr="asset_corner_bl.png"/>
          <p:cNvPicPr/>
          <p:nvPr/>
        </p:nvPicPr>
        <p:blipFill>
          <a:blip r:embed="rId2"/>
          <a:stretch/>
        </p:blipFill>
        <p:spPr>
          <a:xfrm>
            <a:off x="0" y="8847000"/>
            <a:ext cx="1279800" cy="14400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74" name="Text 0"/>
          <p:cNvSpPr/>
          <p:nvPr/>
        </p:nvSpPr>
        <p:spPr>
          <a:xfrm>
            <a:off x="1280160" y="821520"/>
            <a:ext cx="11521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400" spc="-1" strike="noStrike">
                <a:solidFill>
                  <a:srgbClr val="f57f20"/>
                </a:solidFill>
                <a:latin typeface="Poppins"/>
                <a:ea typeface="Poppins"/>
              </a:rPr>
              <a:t>STADIUL ACTUAL: </a:t>
            </a:r>
            <a:endParaRPr b="0" lang="ro-RO" sz="4400" spc="-1" strike="noStrike">
              <a:solidFill>
                <a:srgbClr val="000000"/>
              </a:solidFill>
              <a:latin typeface="Arial"/>
            </a:endParaRPr>
          </a:p>
        </p:txBody>
      </p:sp>
      <p:sp>
        <p:nvSpPr>
          <p:cNvPr id="75" name="Shape 1"/>
          <p:cNvSpPr/>
          <p:nvPr/>
        </p:nvSpPr>
        <p:spPr>
          <a:xfrm>
            <a:off x="1280160" y="2332800"/>
            <a:ext cx="10020960" cy="2810520"/>
          </a:xfrm>
          <a:prstGeom prst="roundRect">
            <a:avLst>
              <a:gd name="adj" fmla="val 5833"/>
            </a:avLst>
          </a:prstGeom>
          <a:solidFill>
            <a:srgbClr val="172d5d"/>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76" name="Shape 2"/>
          <p:cNvSpPr/>
          <p:nvPr/>
        </p:nvSpPr>
        <p:spPr>
          <a:xfrm>
            <a:off x="1828800" y="3064320"/>
            <a:ext cx="2285640" cy="776880"/>
          </a:xfrm>
          <a:prstGeom prst="roundRect">
            <a:avLst>
              <a:gd name="adj" fmla="val 49412"/>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77" name="Text 3"/>
          <p:cNvSpPr/>
          <p:nvPr/>
        </p:nvSpPr>
        <p:spPr>
          <a:xfrm>
            <a:off x="1828800" y="3064320"/>
            <a:ext cx="2285640" cy="776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ffffff"/>
                </a:solidFill>
                <a:latin typeface="Poppins"/>
                <a:ea typeface="Poppins"/>
              </a:rPr>
              <a:t>LANSAT</a:t>
            </a:r>
            <a:endParaRPr b="0" lang="ro-RO" sz="2000" spc="-1" strike="noStrike">
              <a:solidFill>
                <a:srgbClr val="000000"/>
              </a:solidFill>
              <a:latin typeface="Arial"/>
            </a:endParaRPr>
          </a:p>
        </p:txBody>
      </p:sp>
      <p:sp>
        <p:nvSpPr>
          <p:cNvPr id="78" name="Text 4"/>
          <p:cNvSpPr/>
          <p:nvPr/>
        </p:nvSpPr>
        <p:spPr>
          <a:xfrm>
            <a:off x="4480560" y="2903040"/>
            <a:ext cx="5848920" cy="548280"/>
          </a:xfrm>
          <a:prstGeom prst="rect">
            <a:avLst/>
          </a:prstGeom>
          <a:noFill/>
          <a:ln w="0">
            <a:noFill/>
          </a:ln>
        </p:spPr>
        <p:style>
          <a:lnRef idx="0"/>
          <a:fillRef idx="0"/>
          <a:effectRef idx="0"/>
          <a:fontRef idx="minor"/>
        </p:style>
        <p:txBody>
          <a:bodyPr lIns="0" rIns="0" tIns="0" bIns="0" anchor="ctr">
            <a:noAutofit/>
          </a:bodyPr>
          <a:p>
            <a:pPr defTabSz="914400">
              <a:lnSpc>
                <a:spcPct val="150000"/>
              </a:lnSpc>
              <a:tabLst>
                <a:tab algn="l" pos="0"/>
              </a:tabLst>
            </a:pPr>
            <a:r>
              <a:rPr b="1" lang="en-US" sz="2400" spc="-1" strike="noStrike">
                <a:solidFill>
                  <a:srgbClr val="ffffff"/>
                </a:solidFill>
                <a:latin typeface="Poppins"/>
                <a:ea typeface="Poppins"/>
              </a:rPr>
              <a:t>Perioada de depunere: 26 mai 2026 – 24 septembrie 2026, ora 20:00</a:t>
            </a:r>
            <a:endParaRPr b="0" lang="ro-RO" sz="2400" spc="-1" strike="noStrike">
              <a:solidFill>
                <a:srgbClr val="000000"/>
              </a:solidFill>
              <a:latin typeface="Arial"/>
            </a:endParaRPr>
          </a:p>
        </p:txBody>
      </p:sp>
      <p:sp>
        <p:nvSpPr>
          <p:cNvPr id="79" name="Text 5"/>
          <p:cNvSpPr/>
          <p:nvPr/>
        </p:nvSpPr>
        <p:spPr>
          <a:xfrm>
            <a:off x="4480560" y="4070160"/>
            <a:ext cx="5486040" cy="502560"/>
          </a:xfrm>
          <a:prstGeom prst="rect">
            <a:avLst/>
          </a:prstGeom>
          <a:noFill/>
          <a:ln w="0">
            <a:noFill/>
          </a:ln>
        </p:spPr>
        <p:style>
          <a:lnRef idx="0"/>
          <a:fillRef idx="0"/>
          <a:effectRef idx="0"/>
          <a:fontRef idx="minor"/>
        </p:style>
        <p:txBody>
          <a:bodyPr lIns="0" rIns="0" tIns="0" bIns="0" anchor="ctr">
            <a:noAutofit/>
          </a:bodyPr>
          <a:p>
            <a:pPr defTabSz="914400">
              <a:lnSpc>
                <a:spcPct val="150000"/>
              </a:lnSpc>
              <a:tabLst>
                <a:tab algn="l" pos="0"/>
              </a:tabLst>
            </a:pPr>
            <a:r>
              <a:rPr b="0" lang="en-US" sz="1800" spc="-1" strike="noStrike">
                <a:solidFill>
                  <a:srgbClr val="cbd5e0"/>
                </a:solidFill>
                <a:latin typeface="Poppins"/>
                <a:ea typeface="Poppins"/>
              </a:rPr>
              <a:t>cu posibilitate de prelungire până la epuizarea bugetului alocat</a:t>
            </a:r>
            <a:endParaRPr b="0" lang="ro-RO" sz="1800" spc="-1" strike="noStrike">
              <a:solidFill>
                <a:srgbClr val="000000"/>
              </a:solidFill>
              <a:latin typeface="Arial"/>
            </a:endParaRPr>
          </a:p>
        </p:txBody>
      </p:sp>
      <p:sp>
        <p:nvSpPr>
          <p:cNvPr id="80" name="Shape 6"/>
          <p:cNvSpPr/>
          <p:nvPr/>
        </p:nvSpPr>
        <p:spPr>
          <a:xfrm>
            <a:off x="2926080" y="543780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81" name="Image 0" descr="preencoded.png"/>
          <p:cNvPicPr/>
          <p:nvPr/>
        </p:nvPicPr>
        <p:blipFill>
          <a:blip r:embed="rId1"/>
          <a:stretch/>
        </p:blipFill>
        <p:spPr>
          <a:xfrm>
            <a:off x="3145680" y="5657400"/>
            <a:ext cx="475200" cy="475200"/>
          </a:xfrm>
          <a:prstGeom prst="rect">
            <a:avLst/>
          </a:prstGeom>
          <a:ln w="0">
            <a:noFill/>
          </a:ln>
        </p:spPr>
      </p:pic>
      <p:sp>
        <p:nvSpPr>
          <p:cNvPr id="82" name="Text 7"/>
          <p:cNvSpPr/>
          <p:nvPr/>
        </p:nvSpPr>
        <p:spPr>
          <a:xfrm>
            <a:off x="4251960" y="5420160"/>
            <a:ext cx="5958000" cy="748440"/>
          </a:xfrm>
          <a:prstGeom prst="rect">
            <a:avLst/>
          </a:prstGeom>
          <a:noFill/>
          <a:ln w="0">
            <a:noFill/>
          </a:ln>
        </p:spPr>
        <p:style>
          <a:lnRef idx="0"/>
          <a:fillRef idx="0"/>
          <a:effectRef idx="0"/>
          <a:fontRef idx="minor"/>
        </p:style>
        <p:txBody>
          <a:bodyPr lIns="0" rIns="0" tIns="0" bIns="0" anchor="t">
            <a:noAutofit/>
          </a:bodyPr>
          <a:p>
            <a:pPr defTabSz="914400">
              <a:lnSpc>
                <a:spcPct val="150000"/>
              </a:lnSpc>
              <a:tabLst>
                <a:tab algn="l" pos="0"/>
              </a:tabLst>
            </a:pPr>
            <a:r>
              <a:rPr b="1" lang="en-US" sz="2200" spc="-1" strike="noStrike">
                <a:solidFill>
                  <a:srgbClr val="172d5d"/>
                </a:solidFill>
                <a:latin typeface="Poppins"/>
                <a:ea typeface="Poppins"/>
              </a:rPr>
              <a:t>Programul funcționează pe principiul „primul venit – primul servit”.</a:t>
            </a:r>
            <a:endParaRPr b="0" lang="ro-RO" sz="2200" spc="-1" strike="noStrike">
              <a:solidFill>
                <a:srgbClr val="000000"/>
              </a:solidFill>
              <a:latin typeface="Arial"/>
            </a:endParaRPr>
          </a:p>
        </p:txBody>
      </p:sp>
      <p:sp>
        <p:nvSpPr>
          <p:cNvPr id="83" name="Shape 9"/>
          <p:cNvSpPr/>
          <p:nvPr/>
        </p:nvSpPr>
        <p:spPr>
          <a:xfrm>
            <a:off x="1371600" y="7954200"/>
            <a:ext cx="2494800" cy="1510560"/>
          </a:xfrm>
          <a:prstGeom prst="roundRect">
            <a:avLst>
              <a:gd name="adj" fmla="val 4375"/>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84" name="Text 10"/>
          <p:cNvSpPr/>
          <p:nvPr/>
        </p:nvSpPr>
        <p:spPr>
          <a:xfrm>
            <a:off x="1233720" y="7824240"/>
            <a:ext cx="2834280" cy="1404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4400" spc="-1" strike="noStrike">
                <a:solidFill>
                  <a:srgbClr val="f57f20"/>
                </a:solidFill>
                <a:latin typeface="Poppins"/>
                <a:ea typeface="Poppins"/>
              </a:rPr>
              <a:t>~800</a:t>
            </a:r>
            <a:endParaRPr b="0" lang="ro-RO" sz="4400" spc="-1" strike="noStrike">
              <a:solidFill>
                <a:srgbClr val="000000"/>
              </a:solidFill>
              <a:latin typeface="Arial"/>
            </a:endParaRPr>
          </a:p>
        </p:txBody>
      </p:sp>
      <p:sp>
        <p:nvSpPr>
          <p:cNvPr id="85" name="Text 11"/>
          <p:cNvSpPr/>
          <p:nvPr/>
        </p:nvSpPr>
        <p:spPr>
          <a:xfrm>
            <a:off x="1233720" y="8980920"/>
            <a:ext cx="2834280" cy="378720"/>
          </a:xfrm>
          <a:prstGeom prst="rect">
            <a:avLst/>
          </a:prstGeom>
          <a:noFill/>
          <a:ln w="0">
            <a:noFill/>
          </a:ln>
        </p:spPr>
        <p:style>
          <a:lnRef idx="0"/>
          <a:fillRef idx="0"/>
          <a:effectRef idx="0"/>
          <a:fontRef idx="minor"/>
        </p:style>
        <p:txBody>
          <a:bodyPr lIns="0" rIns="0" tIns="0" bIns="0" anchor="t">
            <a:noAutofit/>
          </a:bodyPr>
          <a:p>
            <a:pPr algn="ctr" defTabSz="914400">
              <a:lnSpc>
                <a:spcPct val="115000"/>
              </a:lnSpc>
              <a:tabLst>
                <a:tab algn="l" pos="0"/>
              </a:tabLst>
            </a:pPr>
            <a:r>
              <a:rPr b="0" lang="en-US" sz="1600" spc="-1" strike="noStrike">
                <a:solidFill>
                  <a:schemeClr val="lt1">
                    <a:lumMod val="50000"/>
                  </a:schemeClr>
                </a:solidFill>
                <a:latin typeface="Poppins"/>
                <a:ea typeface="Poppins"/>
              </a:rPr>
              <a:t>beneficiari estimați</a:t>
            </a:r>
            <a:endParaRPr b="0" lang="ro-RO" sz="1600" spc="-1" strike="noStrike">
              <a:solidFill>
                <a:srgbClr val="000000"/>
              </a:solidFill>
              <a:latin typeface="Arial"/>
            </a:endParaRPr>
          </a:p>
        </p:txBody>
      </p:sp>
      <p:sp>
        <p:nvSpPr>
          <p:cNvPr id="86" name="Shape 12"/>
          <p:cNvSpPr/>
          <p:nvPr/>
        </p:nvSpPr>
        <p:spPr>
          <a:xfrm>
            <a:off x="4004640" y="7954200"/>
            <a:ext cx="2238120" cy="1510560"/>
          </a:xfrm>
          <a:prstGeom prst="roundRect">
            <a:avLst>
              <a:gd name="adj" fmla="val 4375"/>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87" name="Text 13"/>
          <p:cNvSpPr/>
          <p:nvPr/>
        </p:nvSpPr>
        <p:spPr>
          <a:xfrm>
            <a:off x="3747600" y="7810560"/>
            <a:ext cx="2834280" cy="1404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4400" spc="-1" strike="noStrike">
                <a:solidFill>
                  <a:srgbClr val="f57f20"/>
                </a:solidFill>
                <a:latin typeface="Poppins"/>
                <a:ea typeface="Poppins"/>
              </a:rPr>
              <a:t>334</a:t>
            </a:r>
            <a:endParaRPr b="0" lang="ro-RO" sz="4400" spc="-1" strike="noStrike">
              <a:solidFill>
                <a:srgbClr val="000000"/>
              </a:solidFill>
              <a:latin typeface="Arial"/>
            </a:endParaRPr>
          </a:p>
        </p:txBody>
      </p:sp>
      <p:sp>
        <p:nvSpPr>
          <p:cNvPr id="88" name="Text 14"/>
          <p:cNvSpPr/>
          <p:nvPr/>
        </p:nvSpPr>
        <p:spPr>
          <a:xfrm>
            <a:off x="3737880" y="8788320"/>
            <a:ext cx="2834280" cy="546120"/>
          </a:xfrm>
          <a:prstGeom prst="rect">
            <a:avLst/>
          </a:prstGeom>
          <a:noFill/>
          <a:ln w="0">
            <a:noFill/>
          </a:ln>
        </p:spPr>
        <p:style>
          <a:lnRef idx="0"/>
          <a:fillRef idx="0"/>
          <a:effectRef idx="0"/>
          <a:fontRef idx="minor"/>
        </p:style>
        <p:txBody>
          <a:bodyPr lIns="0" rIns="0" tIns="0" bIns="0" anchor="t">
            <a:noAutofit/>
          </a:bodyPr>
          <a:p>
            <a:pPr algn="ctr" defTabSz="914400">
              <a:lnSpc>
                <a:spcPct val="115000"/>
              </a:lnSpc>
              <a:tabLst>
                <a:tab algn="l" pos="0"/>
              </a:tabLst>
            </a:pPr>
            <a:r>
              <a:rPr b="0" lang="en-US" sz="1600" spc="-1" strike="noStrike">
                <a:solidFill>
                  <a:schemeClr val="lt1">
                    <a:lumMod val="50000"/>
                  </a:schemeClr>
                </a:solidFill>
                <a:latin typeface="Poppins"/>
                <a:ea typeface="Poppins"/>
              </a:rPr>
              <a:t>proiecte depuse</a:t>
            </a:r>
            <a:endParaRPr b="0" lang="ro-RO" sz="1600" spc="-1" strike="noStrike">
              <a:solidFill>
                <a:srgbClr val="000000"/>
              </a:solidFill>
              <a:latin typeface="Arial"/>
            </a:endParaRPr>
          </a:p>
          <a:p>
            <a:pPr algn="ctr" defTabSz="914400">
              <a:lnSpc>
                <a:spcPct val="115000"/>
              </a:lnSpc>
              <a:tabLst>
                <a:tab algn="l" pos="0"/>
              </a:tabLst>
            </a:pPr>
            <a:r>
              <a:rPr b="0" lang="en-US" sz="1600" spc="-1" strike="noStrike">
                <a:solidFill>
                  <a:schemeClr val="lt1">
                    <a:lumMod val="50000"/>
                  </a:schemeClr>
                </a:solidFill>
                <a:latin typeface="Poppins"/>
                <a:ea typeface="Poppins"/>
              </a:rPr>
              <a:t>până în prezent</a:t>
            </a:r>
            <a:endParaRPr b="0" lang="ro-RO" sz="1600" spc="-1" strike="noStrike">
              <a:solidFill>
                <a:srgbClr val="000000"/>
              </a:solidFill>
              <a:latin typeface="Arial"/>
            </a:endParaRPr>
          </a:p>
        </p:txBody>
      </p:sp>
      <p:pic>
        <p:nvPicPr>
          <p:cNvPr id="89" name="Image 1" descr="asset_corner_tr.png"/>
          <p:cNvPicPr/>
          <p:nvPr/>
        </p:nvPicPr>
        <p:blipFill>
          <a:blip r:embed="rId2"/>
          <a:stretch/>
        </p:blipFill>
        <p:spPr>
          <a:xfrm>
            <a:off x="13167360" y="-279000"/>
            <a:ext cx="5120280" cy="3085920"/>
          </a:xfrm>
          <a:prstGeom prst="rect">
            <a:avLst/>
          </a:prstGeom>
          <a:ln w="0">
            <a:noFill/>
          </a:ln>
        </p:spPr>
      </p:pic>
      <p:pic>
        <p:nvPicPr>
          <p:cNvPr id="90" name="Image 2" descr="asset_corner_bl.png"/>
          <p:cNvPicPr/>
          <p:nvPr/>
        </p:nvPicPr>
        <p:blipFill>
          <a:blip r:embed="rId3"/>
          <a:stretch/>
        </p:blipFill>
        <p:spPr>
          <a:xfrm>
            <a:off x="0" y="8847000"/>
            <a:ext cx="1279800" cy="1440000"/>
          </a:xfrm>
          <a:prstGeom prst="rect">
            <a:avLst/>
          </a:prstGeom>
          <a:ln w="0">
            <a:noFill/>
          </a:ln>
        </p:spPr>
      </p:pic>
      <p:sp>
        <p:nvSpPr>
          <p:cNvPr id="91" name="Rectangle 20"/>
          <p:cNvSpPr/>
          <p:nvPr/>
        </p:nvSpPr>
        <p:spPr>
          <a:xfrm>
            <a:off x="11614680" y="0"/>
            <a:ext cx="6672960" cy="10286640"/>
          </a:xfrm>
          <a:prstGeom prst="rect">
            <a:avLst/>
          </a:prstGeom>
          <a:blipFill rotWithShape="0">
            <a:blip r:embed="rId4"/>
            <a:srcRect/>
            <a:stretch/>
          </a:blip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RO" sz="1800" spc="-1" strike="noStrike">
              <a:solidFill>
                <a:schemeClr val="lt1"/>
              </a:solidFill>
              <a:latin typeface="Calibri"/>
            </a:endParaRPr>
          </a:p>
        </p:txBody>
      </p:sp>
      <p:sp>
        <p:nvSpPr>
          <p:cNvPr id="92" name="TextBox 22"/>
          <p:cNvSpPr/>
          <p:nvPr/>
        </p:nvSpPr>
        <p:spPr>
          <a:xfrm>
            <a:off x="1280160" y="6748920"/>
            <a:ext cx="9720360" cy="146124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0" lang="en-GB" sz="1800" spc="-1" strike="noStrike">
                <a:solidFill>
                  <a:srgbClr val="0d0d0d"/>
                </a:solidFill>
                <a:latin typeface="Poppins"/>
              </a:rPr>
              <a:t>Numărul estimat al beneficiarilor este de aproximativ 800. Până în prezent, au fost depuse 334 de proiecte, dintre care 110 au fost elaborate și depuse de Goodwill Consulting, reprezentând aproximativ 33% din totalul proiectelor depuse.</a:t>
            </a:r>
            <a:endParaRPr b="0" lang="ro-RO" sz="1800" spc="-1" strike="noStrike">
              <a:solidFill>
                <a:srgbClr val="000000"/>
              </a:solidFill>
              <a:latin typeface="Arial"/>
            </a:endParaRPr>
          </a:p>
          <a:p>
            <a:pPr defTabSz="914400">
              <a:lnSpc>
                <a:spcPct val="100000"/>
              </a:lnSpc>
            </a:pPr>
            <a:br>
              <a:rPr sz="1800"/>
            </a:br>
            <a:endParaRPr b="0" lang="ro-RO" sz="1800" spc="-1" strike="noStrike">
              <a:solidFill>
                <a:srgbClr val="000000"/>
              </a:solidFill>
              <a:latin typeface="Arial"/>
            </a:endParaRPr>
          </a:p>
        </p:txBody>
      </p:sp>
      <p:sp>
        <p:nvSpPr>
          <p:cNvPr id="93" name="Shape 12"/>
          <p:cNvSpPr/>
          <p:nvPr/>
        </p:nvSpPr>
        <p:spPr>
          <a:xfrm>
            <a:off x="6380640" y="7954200"/>
            <a:ext cx="4757760" cy="1510560"/>
          </a:xfrm>
          <a:prstGeom prst="roundRect">
            <a:avLst>
              <a:gd name="adj" fmla="val 4375"/>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94" name="Text 13"/>
          <p:cNvSpPr/>
          <p:nvPr/>
        </p:nvSpPr>
        <p:spPr>
          <a:xfrm>
            <a:off x="7342200" y="7765920"/>
            <a:ext cx="2834280" cy="140400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4400" spc="-1" strike="noStrike">
                <a:solidFill>
                  <a:srgbClr val="f57f20"/>
                </a:solidFill>
                <a:latin typeface="Poppins"/>
                <a:ea typeface="Poppins"/>
              </a:rPr>
              <a:t>33%</a:t>
            </a:r>
            <a:endParaRPr b="0" lang="ro-RO" sz="4400" spc="-1" strike="noStrike">
              <a:solidFill>
                <a:srgbClr val="000000"/>
              </a:solidFill>
              <a:latin typeface="Arial"/>
            </a:endParaRPr>
          </a:p>
        </p:txBody>
      </p:sp>
      <p:sp>
        <p:nvSpPr>
          <p:cNvPr id="95" name="Text 14"/>
          <p:cNvSpPr/>
          <p:nvPr/>
        </p:nvSpPr>
        <p:spPr>
          <a:xfrm>
            <a:off x="6592320" y="8846640"/>
            <a:ext cx="4254840" cy="511560"/>
          </a:xfrm>
          <a:prstGeom prst="rect">
            <a:avLst/>
          </a:prstGeom>
          <a:noFill/>
          <a:ln w="0">
            <a:noFill/>
          </a:ln>
        </p:spPr>
        <p:style>
          <a:lnRef idx="0"/>
          <a:fillRef idx="0"/>
          <a:effectRef idx="0"/>
          <a:fontRef idx="minor"/>
        </p:style>
        <p:txBody>
          <a:bodyPr lIns="0" rIns="0" tIns="0" bIns="0" anchor="t">
            <a:noAutofit/>
          </a:bodyPr>
          <a:p>
            <a:pPr algn="ctr" defTabSz="914400">
              <a:lnSpc>
                <a:spcPct val="100000"/>
              </a:lnSpc>
            </a:pPr>
            <a:r>
              <a:rPr b="0" lang="en-GB" sz="1400" spc="-1" strike="noStrike">
                <a:solidFill>
                  <a:schemeClr val="lt1">
                    <a:lumMod val="50000"/>
                  </a:schemeClr>
                </a:solidFill>
                <a:latin typeface="Poppins"/>
              </a:rPr>
              <a:t>Goodwill Consulting, reprezentând aproximativ 33% din totalul proiectelor depuse.</a:t>
            </a:r>
            <a:endParaRPr b="0" lang="ro-RO"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96" name="Text 0"/>
          <p:cNvSpPr/>
          <p:nvPr/>
        </p:nvSpPr>
        <p:spPr>
          <a:xfrm>
            <a:off x="1280160" y="960120"/>
            <a:ext cx="11521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3400" spc="-1" strike="noStrike">
                <a:solidFill>
                  <a:srgbClr val="f57f20"/>
                </a:solidFill>
                <a:latin typeface="Poppins"/>
                <a:ea typeface="Poppins"/>
              </a:rPr>
              <a:t>ALOCARE FINANCIARĂ ȘI VALOAREA FINANȚĂRII</a:t>
            </a:r>
            <a:endParaRPr b="0" lang="ro-RO" sz="3400" spc="-1" strike="noStrike">
              <a:solidFill>
                <a:srgbClr val="000000"/>
              </a:solidFill>
              <a:latin typeface="Arial"/>
            </a:endParaRPr>
          </a:p>
        </p:txBody>
      </p:sp>
      <p:sp>
        <p:nvSpPr>
          <p:cNvPr id="97" name="Shape 1"/>
          <p:cNvSpPr/>
          <p:nvPr/>
        </p:nvSpPr>
        <p:spPr>
          <a:xfrm>
            <a:off x="1280160" y="2286000"/>
            <a:ext cx="10058040" cy="2194200"/>
          </a:xfrm>
          <a:prstGeom prst="roundRect">
            <a:avLst>
              <a:gd name="adj" fmla="val 5833"/>
            </a:avLst>
          </a:prstGeom>
          <a:solidFill>
            <a:srgbClr val="172d5d"/>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98" name="Text 2"/>
          <p:cNvSpPr/>
          <p:nvPr/>
        </p:nvSpPr>
        <p:spPr>
          <a:xfrm>
            <a:off x="1920240" y="2514600"/>
            <a:ext cx="87778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400" spc="-1" strike="noStrike">
                <a:solidFill>
                  <a:srgbClr val="f57f20"/>
                </a:solidFill>
                <a:latin typeface="Poppins"/>
                <a:ea typeface="Poppins"/>
              </a:rPr>
              <a:t>54.041.886 CHF</a:t>
            </a:r>
            <a:endParaRPr b="0" lang="ro-RO" sz="4400" spc="-1" strike="noStrike">
              <a:solidFill>
                <a:srgbClr val="000000"/>
              </a:solidFill>
              <a:latin typeface="Arial"/>
            </a:endParaRPr>
          </a:p>
        </p:txBody>
      </p:sp>
      <p:sp>
        <p:nvSpPr>
          <p:cNvPr id="99" name="Text 3"/>
          <p:cNvSpPr/>
          <p:nvPr/>
        </p:nvSpPr>
        <p:spPr>
          <a:xfrm>
            <a:off x="1920240" y="3474720"/>
            <a:ext cx="8777880" cy="6397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2000" spc="-1" strike="noStrike">
                <a:solidFill>
                  <a:srgbClr val="cbd5e0"/>
                </a:solidFill>
                <a:latin typeface="Poppins"/>
                <a:ea typeface="Poppins"/>
              </a:rPr>
              <a:t>reprezentând 288.843.072 RON</a:t>
            </a:r>
            <a:endParaRPr b="0" lang="ro-RO" sz="2000" spc="-1" strike="noStrike">
              <a:solidFill>
                <a:srgbClr val="000000"/>
              </a:solidFill>
              <a:latin typeface="Arial"/>
            </a:endParaRPr>
          </a:p>
        </p:txBody>
      </p:sp>
      <p:sp>
        <p:nvSpPr>
          <p:cNvPr id="100" name="Shape 4"/>
          <p:cNvSpPr/>
          <p:nvPr/>
        </p:nvSpPr>
        <p:spPr>
          <a:xfrm>
            <a:off x="1280160" y="517104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01" name="Image 0" descr="preencoded.png"/>
          <p:cNvPicPr/>
          <p:nvPr/>
        </p:nvPicPr>
        <p:blipFill>
          <a:blip r:embed="rId1"/>
          <a:stretch/>
        </p:blipFill>
        <p:spPr>
          <a:xfrm>
            <a:off x="1499760" y="5390280"/>
            <a:ext cx="475200" cy="475200"/>
          </a:xfrm>
          <a:prstGeom prst="rect">
            <a:avLst/>
          </a:prstGeom>
          <a:ln w="0">
            <a:noFill/>
          </a:ln>
        </p:spPr>
      </p:pic>
      <p:sp>
        <p:nvSpPr>
          <p:cNvPr id="102" name="Text 5"/>
          <p:cNvSpPr/>
          <p:nvPr/>
        </p:nvSpPr>
        <p:spPr>
          <a:xfrm>
            <a:off x="2606040" y="5472720"/>
            <a:ext cx="8732160" cy="411120"/>
          </a:xfrm>
          <a:prstGeom prst="rect">
            <a:avLst/>
          </a:prstGeom>
          <a:noFill/>
          <a:ln w="0">
            <a:noFill/>
          </a:ln>
        </p:spPr>
        <p:style>
          <a:lnRef idx="0"/>
          <a:fillRef idx="0"/>
          <a:effectRef idx="0"/>
          <a:fontRef idx="minor"/>
        </p:style>
        <p:txBody>
          <a:bodyPr lIns="0" rIns="0" tIns="0" bIns="0" anchor="t">
            <a:noAutofit/>
          </a:bodyPr>
          <a:p>
            <a:pPr defTabSz="914400">
              <a:lnSpc>
                <a:spcPct val="100000"/>
              </a:lnSpc>
              <a:tabLst>
                <a:tab algn="l" pos="0"/>
              </a:tabLst>
            </a:pPr>
            <a:r>
              <a:rPr b="1" lang="en-US" sz="2200" spc="-1" strike="noStrike">
                <a:solidFill>
                  <a:srgbClr val="172d5d"/>
                </a:solidFill>
                <a:latin typeface="Poppins"/>
                <a:ea typeface="Poppins"/>
              </a:rPr>
              <a:t>Valoarea proiectului: min. 668.100 RON</a:t>
            </a:r>
            <a:endParaRPr b="0" lang="ro-RO" sz="2200" spc="-1" strike="noStrike">
              <a:solidFill>
                <a:srgbClr val="000000"/>
              </a:solidFill>
              <a:latin typeface="Arial"/>
            </a:endParaRPr>
          </a:p>
        </p:txBody>
      </p:sp>
      <p:sp>
        <p:nvSpPr>
          <p:cNvPr id="103" name="Shape 7"/>
          <p:cNvSpPr/>
          <p:nvPr/>
        </p:nvSpPr>
        <p:spPr>
          <a:xfrm>
            <a:off x="1280160" y="6583680"/>
            <a:ext cx="4845960" cy="2285640"/>
          </a:xfrm>
          <a:prstGeom prst="roundRect">
            <a:avLst>
              <a:gd name="adj" fmla="val 5600"/>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04" name="Text 8"/>
          <p:cNvSpPr/>
          <p:nvPr/>
        </p:nvSpPr>
        <p:spPr>
          <a:xfrm>
            <a:off x="1554480" y="7639920"/>
            <a:ext cx="4297320" cy="1096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600" spc="-1" strike="noStrike">
                <a:solidFill>
                  <a:srgbClr val="f57f20"/>
                </a:solidFill>
                <a:latin typeface="Poppins"/>
                <a:ea typeface="Poppins"/>
              </a:rPr>
              <a:t>267.240 lei</a:t>
            </a:r>
            <a:endParaRPr b="0" lang="ro-RO" sz="2600" spc="-1" strike="noStrike">
              <a:solidFill>
                <a:srgbClr val="000000"/>
              </a:solidFill>
              <a:latin typeface="Arial"/>
            </a:endParaRPr>
          </a:p>
        </p:txBody>
      </p:sp>
      <p:sp>
        <p:nvSpPr>
          <p:cNvPr id="105" name="Text 9"/>
          <p:cNvSpPr/>
          <p:nvPr/>
        </p:nvSpPr>
        <p:spPr>
          <a:xfrm>
            <a:off x="1554480" y="6972480"/>
            <a:ext cx="4297320" cy="836280"/>
          </a:xfrm>
          <a:prstGeom prst="rect">
            <a:avLst/>
          </a:prstGeom>
          <a:noFill/>
          <a:ln w="0">
            <a:noFill/>
          </a:ln>
        </p:spPr>
        <p:style>
          <a:lnRef idx="0"/>
          <a:fillRef idx="0"/>
          <a:effectRef idx="0"/>
          <a:fontRef idx="minor"/>
        </p:style>
        <p:txBody>
          <a:bodyPr lIns="0" rIns="0" tIns="0" bIns="0" anchor="t">
            <a:noAutofit/>
          </a:bodyPr>
          <a:p>
            <a:pPr algn="ctr" defTabSz="914400">
              <a:lnSpc>
                <a:spcPct val="115000"/>
              </a:lnSpc>
              <a:tabLst>
                <a:tab algn="l" pos="0"/>
              </a:tabLst>
            </a:pPr>
            <a:r>
              <a:rPr b="0" lang="en-US" sz="2000" spc="-1" strike="noStrike">
                <a:solidFill>
                  <a:srgbClr val="4a5568"/>
                </a:solidFill>
                <a:latin typeface="Poppins"/>
                <a:ea typeface="Poppins"/>
              </a:rPr>
              <a:t>din care valoarea AFN nu poate depăși suma de </a:t>
            </a:r>
            <a:endParaRPr b="0" lang="ro-RO" sz="2000" spc="-1" strike="noStrike">
              <a:solidFill>
                <a:srgbClr val="000000"/>
              </a:solidFill>
              <a:latin typeface="Arial"/>
            </a:endParaRPr>
          </a:p>
        </p:txBody>
      </p:sp>
      <p:sp>
        <p:nvSpPr>
          <p:cNvPr id="106" name="Shape 10"/>
          <p:cNvSpPr/>
          <p:nvPr/>
        </p:nvSpPr>
        <p:spPr>
          <a:xfrm>
            <a:off x="6492240" y="6583680"/>
            <a:ext cx="4845960" cy="2285640"/>
          </a:xfrm>
          <a:prstGeom prst="roundRect">
            <a:avLst>
              <a:gd name="adj" fmla="val 5600"/>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07" name="Text 11"/>
          <p:cNvSpPr/>
          <p:nvPr/>
        </p:nvSpPr>
        <p:spPr>
          <a:xfrm>
            <a:off x="6766560" y="7671960"/>
            <a:ext cx="4297320" cy="1096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600" spc="-1" strike="noStrike">
                <a:solidFill>
                  <a:srgbClr val="172d5d"/>
                </a:solidFill>
                <a:latin typeface="Poppins"/>
                <a:ea typeface="Poppins"/>
              </a:rPr>
              <a:t>400.860 lei</a:t>
            </a:r>
            <a:endParaRPr b="0" lang="ro-RO" sz="2600" spc="-1" strike="noStrike">
              <a:solidFill>
                <a:srgbClr val="000000"/>
              </a:solidFill>
              <a:latin typeface="Arial"/>
            </a:endParaRPr>
          </a:p>
        </p:txBody>
      </p:sp>
      <p:sp>
        <p:nvSpPr>
          <p:cNvPr id="108" name="Text 12"/>
          <p:cNvSpPr/>
          <p:nvPr/>
        </p:nvSpPr>
        <p:spPr>
          <a:xfrm>
            <a:off x="6949440" y="6972480"/>
            <a:ext cx="3931560" cy="914040"/>
          </a:xfrm>
          <a:prstGeom prst="rect">
            <a:avLst/>
          </a:prstGeom>
          <a:noFill/>
          <a:ln w="0">
            <a:noFill/>
          </a:ln>
        </p:spPr>
        <p:style>
          <a:lnRef idx="0"/>
          <a:fillRef idx="0"/>
          <a:effectRef idx="0"/>
          <a:fontRef idx="minor"/>
        </p:style>
        <p:txBody>
          <a:bodyPr lIns="0" rIns="0" tIns="0" bIns="0" anchor="t">
            <a:noAutofit/>
          </a:bodyPr>
          <a:p>
            <a:pPr algn="ctr" defTabSz="914400">
              <a:lnSpc>
                <a:spcPct val="115000"/>
              </a:lnSpc>
              <a:tabLst>
                <a:tab algn="l" pos="0"/>
              </a:tabLst>
            </a:pPr>
            <a:r>
              <a:rPr b="0" lang="en-US" sz="2000" spc="-1" strike="noStrike">
                <a:solidFill>
                  <a:srgbClr val="4a5568"/>
                </a:solidFill>
                <a:latin typeface="Poppins"/>
                <a:ea typeface="Poppins"/>
              </a:rPr>
              <a:t>iar valoarea creditului nu poate fi mai mică de</a:t>
            </a:r>
            <a:endParaRPr b="0" lang="ro-RO" sz="2000" spc="-1" strike="noStrike">
              <a:solidFill>
                <a:srgbClr val="000000"/>
              </a:solidFill>
              <a:latin typeface="Arial"/>
            </a:endParaRPr>
          </a:p>
        </p:txBody>
      </p:sp>
      <p:pic>
        <p:nvPicPr>
          <p:cNvPr id="109" name="Image 2" descr="asset_corner_tr.png"/>
          <p:cNvPicPr/>
          <p:nvPr/>
        </p:nvPicPr>
        <p:blipFill>
          <a:blip r:embed="rId2"/>
          <a:stretch/>
        </p:blipFill>
        <p:spPr>
          <a:xfrm>
            <a:off x="13167360" y="0"/>
            <a:ext cx="5120280" cy="3085920"/>
          </a:xfrm>
          <a:prstGeom prst="rect">
            <a:avLst/>
          </a:prstGeom>
          <a:ln w="0">
            <a:noFill/>
          </a:ln>
        </p:spPr>
      </p:pic>
      <p:pic>
        <p:nvPicPr>
          <p:cNvPr id="110" name="Image 3" descr="asset_corner_bl.png"/>
          <p:cNvPicPr/>
          <p:nvPr/>
        </p:nvPicPr>
        <p:blipFill>
          <a:blip r:embed="rId3"/>
          <a:stretch/>
        </p:blipFill>
        <p:spPr>
          <a:xfrm>
            <a:off x="0" y="8847000"/>
            <a:ext cx="1279800" cy="1440000"/>
          </a:xfrm>
          <a:prstGeom prst="rect">
            <a:avLst/>
          </a:prstGeom>
          <a:ln w="0">
            <a:noFill/>
          </a:ln>
        </p:spPr>
      </p:pic>
      <p:sp>
        <p:nvSpPr>
          <p:cNvPr id="111" name="TextBox 19"/>
          <p:cNvSpPr/>
          <p:nvPr/>
        </p:nvSpPr>
        <p:spPr>
          <a:xfrm>
            <a:off x="11978640" y="2658600"/>
            <a:ext cx="5486040" cy="11869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tabLst>
                <a:tab algn="l" pos="0"/>
              </a:tabLst>
            </a:pPr>
            <a:r>
              <a:rPr b="1" lang="en-US" sz="3600" spc="-1" strike="noStrike">
                <a:solidFill>
                  <a:srgbClr val="f57f20"/>
                </a:solidFill>
                <a:latin typeface="Poppins"/>
                <a:ea typeface="Poppins"/>
              </a:rPr>
              <a:t>INTENSITATEA FINANȚĂRII</a:t>
            </a:r>
            <a:endParaRPr b="0" lang="ro-RO" sz="3600" spc="-1" strike="noStrike">
              <a:solidFill>
                <a:srgbClr val="000000"/>
              </a:solidFill>
              <a:latin typeface="Arial"/>
            </a:endParaRPr>
          </a:p>
        </p:txBody>
      </p:sp>
      <p:sp>
        <p:nvSpPr>
          <p:cNvPr id="112" name="Shape 6"/>
          <p:cNvSpPr/>
          <p:nvPr/>
        </p:nvSpPr>
        <p:spPr>
          <a:xfrm>
            <a:off x="11676960" y="4078080"/>
            <a:ext cx="6290640" cy="2285640"/>
          </a:xfrm>
          <a:prstGeom prst="roundRect">
            <a:avLst>
              <a:gd name="adj" fmla="val 3889"/>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13" name="Shape 7"/>
          <p:cNvSpPr/>
          <p:nvPr/>
        </p:nvSpPr>
        <p:spPr>
          <a:xfrm>
            <a:off x="12097440" y="4421160"/>
            <a:ext cx="914040" cy="914040"/>
          </a:xfrm>
          <a:prstGeom prst="ellipse">
            <a:avLst/>
          </a:prstGeom>
          <a:solidFill>
            <a:srgbClr val="f57f20"/>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14" name="Image 0" descr="preencoded.png"/>
          <p:cNvPicPr/>
          <p:nvPr/>
        </p:nvPicPr>
        <p:blipFill>
          <a:blip r:embed="rId4"/>
          <a:stretch/>
        </p:blipFill>
        <p:spPr>
          <a:xfrm>
            <a:off x="12298680" y="4622400"/>
            <a:ext cx="511560" cy="511560"/>
          </a:xfrm>
          <a:prstGeom prst="rect">
            <a:avLst/>
          </a:prstGeom>
          <a:ln w="0">
            <a:noFill/>
          </a:ln>
        </p:spPr>
      </p:pic>
      <p:sp>
        <p:nvSpPr>
          <p:cNvPr id="115" name="Text 8"/>
          <p:cNvSpPr/>
          <p:nvPr/>
        </p:nvSpPr>
        <p:spPr>
          <a:xfrm>
            <a:off x="13633560" y="4489560"/>
            <a:ext cx="3721320" cy="146268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2400" spc="-1" strike="noStrike">
                <a:solidFill>
                  <a:srgbClr val="172d5d"/>
                </a:solidFill>
                <a:latin typeface="Poppins"/>
                <a:ea typeface="Poppins"/>
              </a:rPr>
              <a:t>AFN – ajutor financiar nerambursabil</a:t>
            </a:r>
            <a:endParaRPr b="0" lang="ro-RO" sz="2400" spc="-1" strike="noStrike">
              <a:solidFill>
                <a:srgbClr val="000000"/>
              </a:solidFill>
              <a:latin typeface="Arial"/>
            </a:endParaRPr>
          </a:p>
        </p:txBody>
      </p:sp>
      <p:sp>
        <p:nvSpPr>
          <p:cNvPr id="116" name="Text 9"/>
          <p:cNvSpPr/>
          <p:nvPr/>
        </p:nvSpPr>
        <p:spPr>
          <a:xfrm>
            <a:off x="12143160" y="5413320"/>
            <a:ext cx="5467680" cy="840960"/>
          </a:xfrm>
          <a:prstGeom prst="rect">
            <a:avLst/>
          </a:prstGeom>
          <a:noFill/>
          <a:ln w="0">
            <a:noFill/>
          </a:ln>
        </p:spPr>
        <p:style>
          <a:lnRef idx="0"/>
          <a:fillRef idx="0"/>
          <a:effectRef idx="0"/>
          <a:fontRef idx="minor"/>
        </p:style>
        <p:txBody>
          <a:bodyPr lIns="0" rIns="0" tIns="0" bIns="0" anchor="t">
            <a:noAutofit/>
          </a:bodyPr>
          <a:p>
            <a:pPr defTabSz="914400">
              <a:lnSpc>
                <a:spcPct val="120000"/>
              </a:lnSpc>
              <a:tabLst>
                <a:tab algn="l" pos="0"/>
              </a:tabLst>
            </a:pPr>
            <a:r>
              <a:rPr b="0" lang="en-US" sz="2400" spc="-1" strike="noStrike">
                <a:solidFill>
                  <a:srgbClr val="4a5568"/>
                </a:solidFill>
                <a:latin typeface="Poppins"/>
                <a:ea typeface="Poppins"/>
              </a:rPr>
              <a:t>maximum 40% din cheltuielile eligibile</a:t>
            </a:r>
            <a:endParaRPr b="0" lang="ro-RO" sz="2400" spc="-1" strike="noStrike">
              <a:solidFill>
                <a:srgbClr val="000000"/>
              </a:solidFill>
              <a:latin typeface="Arial"/>
            </a:endParaRPr>
          </a:p>
        </p:txBody>
      </p:sp>
      <p:sp>
        <p:nvSpPr>
          <p:cNvPr id="117" name="Shape 6"/>
          <p:cNvSpPr/>
          <p:nvPr/>
        </p:nvSpPr>
        <p:spPr>
          <a:xfrm>
            <a:off x="11676960" y="6583680"/>
            <a:ext cx="6290640" cy="2285640"/>
          </a:xfrm>
          <a:prstGeom prst="roundRect">
            <a:avLst>
              <a:gd name="adj" fmla="val 3889"/>
            </a:avLst>
          </a:prstGeom>
          <a:solidFill>
            <a:srgbClr val="ffffff"/>
          </a:solidFill>
          <a:ln w="0">
            <a:noFill/>
          </a:ln>
          <a:effectLst>
            <a:outerShdw algn="bl" blurRad="127080" dir="5400000" dist="25560" rotWithShape="0">
              <a:srgbClr val="9aa5b1">
                <a:alpha val="25000"/>
              </a:srgbClr>
            </a:outerShdw>
          </a:effectLst>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sp>
        <p:nvSpPr>
          <p:cNvPr id="118" name="Text 8"/>
          <p:cNvSpPr/>
          <p:nvPr/>
        </p:nvSpPr>
        <p:spPr>
          <a:xfrm>
            <a:off x="13651920" y="7132320"/>
            <a:ext cx="3721320" cy="932400"/>
          </a:xfrm>
          <a:prstGeom prst="rect">
            <a:avLst/>
          </a:prstGeom>
          <a:noFill/>
          <a:ln w="0">
            <a:noFill/>
          </a:ln>
        </p:spPr>
        <p:style>
          <a:lnRef idx="0"/>
          <a:fillRef idx="0"/>
          <a:effectRef idx="0"/>
          <a:fontRef idx="minor"/>
        </p:style>
        <p:txBody>
          <a:bodyPr lIns="0" rIns="0" tIns="0" bIns="0" anchor="t">
            <a:noAutofit/>
          </a:bodyPr>
          <a:p>
            <a:pPr defTabSz="914400">
              <a:lnSpc>
                <a:spcPct val="115000"/>
              </a:lnSpc>
              <a:tabLst>
                <a:tab algn="l" pos="0"/>
              </a:tabLst>
            </a:pPr>
            <a:r>
              <a:rPr b="1" lang="en-US" sz="2800" spc="-1" strike="noStrike">
                <a:solidFill>
                  <a:srgbClr val="172d5d"/>
                </a:solidFill>
                <a:latin typeface="Poppins"/>
                <a:ea typeface="Poppins"/>
              </a:rPr>
              <a:t>Credit</a:t>
            </a:r>
            <a:endParaRPr b="0" lang="ro-RO" sz="2800" spc="-1" strike="noStrike">
              <a:solidFill>
                <a:srgbClr val="000000"/>
              </a:solidFill>
              <a:latin typeface="Arial"/>
            </a:endParaRPr>
          </a:p>
        </p:txBody>
      </p:sp>
      <p:sp>
        <p:nvSpPr>
          <p:cNvPr id="119" name="Text 9"/>
          <p:cNvSpPr/>
          <p:nvPr/>
        </p:nvSpPr>
        <p:spPr>
          <a:xfrm>
            <a:off x="12143160" y="7882200"/>
            <a:ext cx="5467680" cy="840960"/>
          </a:xfrm>
          <a:prstGeom prst="rect">
            <a:avLst/>
          </a:prstGeom>
          <a:noFill/>
          <a:ln w="0">
            <a:noFill/>
          </a:ln>
        </p:spPr>
        <p:style>
          <a:lnRef idx="0"/>
          <a:fillRef idx="0"/>
          <a:effectRef idx="0"/>
          <a:fontRef idx="minor"/>
        </p:style>
        <p:txBody>
          <a:bodyPr lIns="0" rIns="0" tIns="0" bIns="0" anchor="t">
            <a:noAutofit/>
          </a:bodyPr>
          <a:p>
            <a:pPr defTabSz="914400">
              <a:lnSpc>
                <a:spcPct val="120000"/>
              </a:lnSpc>
              <a:tabLst>
                <a:tab algn="l" pos="0"/>
              </a:tabLst>
            </a:pPr>
            <a:r>
              <a:rPr b="0" lang="en-US" sz="2400" spc="-1" strike="noStrike">
                <a:solidFill>
                  <a:srgbClr val="4a5568"/>
                </a:solidFill>
                <a:latin typeface="Poppins"/>
                <a:ea typeface="Poppins"/>
              </a:rPr>
              <a:t>minimum 60% din cheltuielile eligibile </a:t>
            </a:r>
            <a:endParaRPr b="0" lang="ro-RO" sz="2400" spc="-1" strike="noStrike">
              <a:solidFill>
                <a:srgbClr val="000000"/>
              </a:solidFill>
              <a:latin typeface="Arial"/>
            </a:endParaRPr>
          </a:p>
        </p:txBody>
      </p:sp>
      <p:sp>
        <p:nvSpPr>
          <p:cNvPr id="120" name="Shape 11"/>
          <p:cNvSpPr/>
          <p:nvPr/>
        </p:nvSpPr>
        <p:spPr>
          <a:xfrm>
            <a:off x="12143160" y="6931080"/>
            <a:ext cx="914040" cy="914040"/>
          </a:xfrm>
          <a:prstGeom prst="ellipse">
            <a:avLst/>
          </a:prstGeom>
          <a:solidFill>
            <a:srgbClr val="172d5d"/>
          </a:solidFill>
          <a:ln w="0">
            <a:noFill/>
          </a:ln>
        </p:spPr>
        <p:style>
          <a:lnRef idx="0"/>
          <a:fillRef idx="0"/>
          <a:effectRef idx="0"/>
          <a:fontRef idx="minor"/>
        </p:style>
        <p:txBody>
          <a:bodyPr lIns="90000" rIns="90000" tIns="45000" bIns="45000" anchor="t">
            <a:noAutofit/>
          </a:bodyPr>
          <a:p>
            <a:pPr defTabSz="914400">
              <a:lnSpc>
                <a:spcPct val="100000"/>
              </a:lnSpc>
            </a:pPr>
            <a:endParaRPr b="0" lang="en-RO" sz="1800" spc="-1" strike="noStrike">
              <a:solidFill>
                <a:schemeClr val="dk1"/>
              </a:solidFill>
              <a:latin typeface="Calibri"/>
            </a:endParaRPr>
          </a:p>
        </p:txBody>
      </p:sp>
      <p:pic>
        <p:nvPicPr>
          <p:cNvPr id="121" name="Image 1" descr="preencoded.png"/>
          <p:cNvPicPr/>
          <p:nvPr/>
        </p:nvPicPr>
        <p:blipFill>
          <a:blip r:embed="rId5"/>
          <a:stretch/>
        </p:blipFill>
        <p:spPr>
          <a:xfrm>
            <a:off x="12344400" y="7132320"/>
            <a:ext cx="511560" cy="5115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22" name="Text 0"/>
          <p:cNvSpPr/>
          <p:nvPr/>
        </p:nvSpPr>
        <p:spPr>
          <a:xfrm>
            <a:off x="1280160" y="910080"/>
            <a:ext cx="11521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400" spc="-1" strike="noStrike">
                <a:solidFill>
                  <a:srgbClr val="f57f20"/>
                </a:solidFill>
                <a:latin typeface="Poppins"/>
                <a:ea typeface="Poppins"/>
              </a:rPr>
              <a:t>BĂNCI PARTENERE</a:t>
            </a:r>
            <a:endParaRPr b="0" lang="ro-RO" sz="4400" spc="-1" strike="noStrike">
              <a:solidFill>
                <a:srgbClr val="000000"/>
              </a:solidFill>
              <a:latin typeface="Arial"/>
            </a:endParaRPr>
          </a:p>
        </p:txBody>
      </p:sp>
      <p:pic>
        <p:nvPicPr>
          <p:cNvPr id="123" name="Image 8" descr="asset_corner_tr.png"/>
          <p:cNvPicPr/>
          <p:nvPr/>
        </p:nvPicPr>
        <p:blipFill>
          <a:blip r:embed="rId1"/>
          <a:stretch/>
        </p:blipFill>
        <p:spPr>
          <a:xfrm>
            <a:off x="13167360" y="0"/>
            <a:ext cx="5120280" cy="3085920"/>
          </a:xfrm>
          <a:prstGeom prst="rect">
            <a:avLst/>
          </a:prstGeom>
          <a:ln w="0">
            <a:noFill/>
          </a:ln>
        </p:spPr>
      </p:pic>
      <p:pic>
        <p:nvPicPr>
          <p:cNvPr id="124" name="Image 9" descr="asset_corner_bl.png"/>
          <p:cNvPicPr/>
          <p:nvPr/>
        </p:nvPicPr>
        <p:blipFill>
          <a:blip r:embed="rId2"/>
          <a:stretch/>
        </p:blipFill>
        <p:spPr>
          <a:xfrm>
            <a:off x="0" y="8847000"/>
            <a:ext cx="1279800" cy="1440000"/>
          </a:xfrm>
          <a:prstGeom prst="rect">
            <a:avLst/>
          </a:prstGeom>
          <a:ln w="0">
            <a:noFill/>
          </a:ln>
        </p:spPr>
      </p:pic>
      <p:pic>
        <p:nvPicPr>
          <p:cNvPr id="125" name="Picture 4" descr=""/>
          <p:cNvPicPr/>
          <p:nvPr/>
        </p:nvPicPr>
        <p:blipFill>
          <a:blip r:embed="rId3"/>
          <a:stretch/>
        </p:blipFill>
        <p:spPr>
          <a:xfrm>
            <a:off x="7608600" y="1950840"/>
            <a:ext cx="2271960" cy="2579400"/>
          </a:xfrm>
          <a:prstGeom prst="rect">
            <a:avLst/>
          </a:prstGeom>
          <a:ln w="0">
            <a:noFill/>
          </a:ln>
        </p:spPr>
      </p:pic>
      <p:pic>
        <p:nvPicPr>
          <p:cNvPr id="126" name="Picture 6" descr=""/>
          <p:cNvPicPr/>
          <p:nvPr/>
        </p:nvPicPr>
        <p:blipFill>
          <a:blip r:embed="rId4"/>
          <a:stretch/>
        </p:blipFill>
        <p:spPr>
          <a:xfrm>
            <a:off x="1280160" y="2219400"/>
            <a:ext cx="5169240" cy="2149560"/>
          </a:xfrm>
          <a:prstGeom prst="rect">
            <a:avLst/>
          </a:prstGeom>
          <a:ln w="0">
            <a:noFill/>
          </a:ln>
        </p:spPr>
      </p:pic>
      <p:pic>
        <p:nvPicPr>
          <p:cNvPr id="127" name="Picture 8" descr=""/>
          <p:cNvPicPr/>
          <p:nvPr/>
        </p:nvPicPr>
        <p:blipFill>
          <a:blip r:embed="rId5"/>
          <a:stretch/>
        </p:blipFill>
        <p:spPr>
          <a:xfrm>
            <a:off x="11040120" y="2972520"/>
            <a:ext cx="5641200" cy="1062000"/>
          </a:xfrm>
          <a:prstGeom prst="rect">
            <a:avLst/>
          </a:prstGeom>
          <a:ln w="0">
            <a:noFill/>
          </a:ln>
        </p:spPr>
      </p:pic>
      <p:pic>
        <p:nvPicPr>
          <p:cNvPr id="128" name="Picture 10" descr=""/>
          <p:cNvPicPr/>
          <p:nvPr/>
        </p:nvPicPr>
        <p:blipFill>
          <a:blip r:embed="rId6"/>
          <a:stretch/>
        </p:blipFill>
        <p:spPr>
          <a:xfrm>
            <a:off x="9770040" y="4665960"/>
            <a:ext cx="5210280" cy="1033560"/>
          </a:xfrm>
          <a:prstGeom prst="rect">
            <a:avLst/>
          </a:prstGeom>
          <a:ln w="0">
            <a:noFill/>
          </a:ln>
        </p:spPr>
      </p:pic>
      <p:pic>
        <p:nvPicPr>
          <p:cNvPr id="129" name="Picture 12" descr=""/>
          <p:cNvPicPr/>
          <p:nvPr/>
        </p:nvPicPr>
        <p:blipFill>
          <a:blip r:embed="rId7"/>
          <a:stretch/>
        </p:blipFill>
        <p:spPr>
          <a:xfrm>
            <a:off x="2445120" y="4656960"/>
            <a:ext cx="5961600" cy="1153080"/>
          </a:xfrm>
          <a:prstGeom prst="rect">
            <a:avLst/>
          </a:prstGeom>
          <a:ln w="0">
            <a:noFill/>
          </a:ln>
        </p:spPr>
      </p:pic>
      <p:sp>
        <p:nvSpPr>
          <p:cNvPr id="130" name="TextBox 45"/>
          <p:cNvSpPr/>
          <p:nvPr/>
        </p:nvSpPr>
        <p:spPr>
          <a:xfrm>
            <a:off x="1443240" y="6252120"/>
            <a:ext cx="15401160" cy="344268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50000"/>
              </a:lnSpc>
              <a:spcBef>
                <a:spcPts val="601"/>
              </a:spcBef>
              <a:spcAft>
                <a:spcPts val="601"/>
              </a:spcAft>
            </a:pPr>
            <a:r>
              <a:rPr b="1" lang="en-GB" sz="2000" spc="-1" strike="noStrike">
                <a:solidFill>
                  <a:srgbClr val="000000"/>
                </a:solidFill>
                <a:latin typeface="Poppins"/>
              </a:rPr>
              <a:t>Condiții de creditare</a:t>
            </a:r>
            <a:endParaRPr b="0" lang="ro-RO" sz="2000" spc="-1" strike="noStrike">
              <a:solidFill>
                <a:srgbClr val="000000"/>
              </a:solidFill>
              <a:latin typeface="Arial"/>
            </a:endParaRPr>
          </a:p>
          <a:p>
            <a:pPr indent="-216000" algn="just" defTabSz="914400">
              <a:lnSpc>
                <a:spcPct val="150000"/>
              </a:lnSpc>
              <a:spcBef>
                <a:spcPts val="601"/>
              </a:spcBef>
              <a:buClr>
                <a:srgbClr val="000000"/>
              </a:buClr>
              <a:buFont typeface="Arial"/>
              <a:buChar char="•"/>
            </a:pPr>
            <a:r>
              <a:rPr b="0" lang="en-GB" sz="2000" spc="-1" strike="noStrike">
                <a:solidFill>
                  <a:srgbClr val="000000"/>
                </a:solidFill>
                <a:latin typeface="Poppins"/>
              </a:rPr>
              <a:t> </a:t>
            </a:r>
            <a:r>
              <a:rPr b="0" lang="en-GB" sz="2000" spc="-1" strike="noStrike">
                <a:solidFill>
                  <a:srgbClr val="000000"/>
                </a:solidFill>
                <a:latin typeface="Poppins"/>
              </a:rPr>
              <a:t>dobândă cu ROBOR la 6 luni + max. 3,5%;</a:t>
            </a:r>
            <a:endParaRPr b="0" lang="ro-RO" sz="2000" spc="-1" strike="noStrike">
              <a:solidFill>
                <a:srgbClr val="000000"/>
              </a:solidFill>
              <a:latin typeface="Arial"/>
            </a:endParaRPr>
          </a:p>
          <a:p>
            <a:pPr indent="-216000" algn="just" defTabSz="914400">
              <a:lnSpc>
                <a:spcPct val="150000"/>
              </a:lnSpc>
              <a:buClr>
                <a:srgbClr val="000000"/>
              </a:buClr>
              <a:buFont typeface="Arial"/>
              <a:buChar char="•"/>
            </a:pPr>
            <a:r>
              <a:rPr b="0" lang="en-GB" sz="2000" spc="-1" strike="noStrike">
                <a:solidFill>
                  <a:srgbClr val="000000"/>
                </a:solidFill>
                <a:latin typeface="Poppins"/>
              </a:rPr>
              <a:t> </a:t>
            </a:r>
            <a:r>
              <a:rPr b="0" lang="en-GB" sz="2000" spc="-1" strike="noStrike">
                <a:solidFill>
                  <a:srgbClr val="000000"/>
                </a:solidFill>
                <a:latin typeface="Poppins"/>
              </a:rPr>
              <a:t>comision de analiză a creditelor acordate de maximum 0,5% din valoarea împrumutului;</a:t>
            </a:r>
            <a:endParaRPr b="0" lang="ro-RO" sz="2000" spc="-1" strike="noStrike">
              <a:solidFill>
                <a:srgbClr val="000000"/>
              </a:solidFill>
              <a:latin typeface="Arial"/>
            </a:endParaRPr>
          </a:p>
          <a:p>
            <a:pPr indent="-216000" algn="just" defTabSz="914400">
              <a:lnSpc>
                <a:spcPct val="150000"/>
              </a:lnSpc>
              <a:buClr>
                <a:srgbClr val="000000"/>
              </a:buClr>
              <a:buFont typeface="Arial"/>
              <a:buChar char="•"/>
            </a:pPr>
            <a:r>
              <a:rPr b="0" lang="en-GB" sz="2000" spc="-1" strike="noStrike">
                <a:solidFill>
                  <a:srgbClr val="000000"/>
                </a:solidFill>
                <a:latin typeface="Poppins"/>
              </a:rPr>
              <a:t> </a:t>
            </a:r>
            <a:r>
              <a:rPr b="0" lang="en-GB" sz="2000" spc="-1" strike="noStrike">
                <a:solidFill>
                  <a:srgbClr val="000000"/>
                </a:solidFill>
                <a:latin typeface="Poppins"/>
              </a:rPr>
              <a:t>nu percepe comision sau penalități de rambursare anticipată a creditului;</a:t>
            </a:r>
            <a:endParaRPr b="0" lang="ro-RO" sz="2000" spc="-1" strike="noStrike">
              <a:solidFill>
                <a:srgbClr val="000000"/>
              </a:solidFill>
              <a:latin typeface="Arial"/>
            </a:endParaRPr>
          </a:p>
          <a:p>
            <a:pPr indent="-216000" algn="just" defTabSz="914400">
              <a:lnSpc>
                <a:spcPct val="150000"/>
              </a:lnSpc>
              <a:buClr>
                <a:srgbClr val="000000"/>
              </a:buClr>
              <a:buFont typeface="Arial"/>
              <a:buChar char="•"/>
            </a:pPr>
            <a:r>
              <a:rPr b="0" lang="en-GB" sz="2000" spc="-1" strike="noStrike">
                <a:solidFill>
                  <a:srgbClr val="000000"/>
                </a:solidFill>
                <a:latin typeface="Poppins"/>
              </a:rPr>
              <a:t> </a:t>
            </a:r>
            <a:r>
              <a:rPr b="0" lang="en-GB" sz="2000" spc="-1" strike="noStrike">
                <a:solidFill>
                  <a:srgbClr val="000000"/>
                </a:solidFill>
                <a:latin typeface="Poppins"/>
              </a:rPr>
              <a:t>perioadă de grație maxim. 12 luni, la solicitarea beneficiarului de credit;</a:t>
            </a:r>
            <a:endParaRPr b="0" lang="ro-RO" sz="2000" spc="-1" strike="noStrike">
              <a:solidFill>
                <a:srgbClr val="000000"/>
              </a:solidFill>
              <a:latin typeface="Arial"/>
            </a:endParaRPr>
          </a:p>
          <a:p>
            <a:pPr indent="-216000" algn="just" defTabSz="914400">
              <a:lnSpc>
                <a:spcPct val="150000"/>
              </a:lnSpc>
              <a:buClr>
                <a:srgbClr val="000000"/>
              </a:buClr>
              <a:buFont typeface="Arial"/>
              <a:buChar char="•"/>
            </a:pPr>
            <a:r>
              <a:rPr b="0" lang="en-GB" sz="2000" spc="-1" strike="noStrike">
                <a:solidFill>
                  <a:srgbClr val="000000"/>
                </a:solidFill>
                <a:latin typeface="Poppins"/>
              </a:rPr>
              <a:t> </a:t>
            </a:r>
            <a:r>
              <a:rPr b="0" lang="en-GB" sz="2000" spc="-1" strike="noStrike">
                <a:solidFill>
                  <a:srgbClr val="000000"/>
                </a:solidFill>
                <a:latin typeface="Poppins"/>
              </a:rPr>
              <a:t>toate celelalte taxe și comisioane cumulate ale băncii nu vor depăși 1% din valoarea împrumutului;</a:t>
            </a:r>
            <a:endParaRPr b="0" lang="ro-RO" sz="2000" spc="-1" strike="noStrike">
              <a:solidFill>
                <a:srgbClr val="000000"/>
              </a:solidFill>
              <a:latin typeface="Arial"/>
            </a:endParaRPr>
          </a:p>
          <a:p>
            <a:pPr indent="-216000" algn="just" defTabSz="914400">
              <a:lnSpc>
                <a:spcPct val="150000"/>
              </a:lnSpc>
              <a:spcAft>
                <a:spcPts val="601"/>
              </a:spcAft>
              <a:buClr>
                <a:srgbClr val="000000"/>
              </a:buClr>
              <a:buFont typeface="Arial"/>
              <a:buChar char="•"/>
            </a:pPr>
            <a:r>
              <a:rPr b="0" lang="en-GB" sz="2000" spc="-1" strike="noStrike">
                <a:solidFill>
                  <a:srgbClr val="000000"/>
                </a:solidFill>
                <a:latin typeface="Poppins"/>
              </a:rPr>
              <a:t> </a:t>
            </a:r>
            <a:r>
              <a:rPr b="0" lang="en-GB" sz="2000" spc="-1" strike="noStrike">
                <a:solidFill>
                  <a:srgbClr val="000000"/>
                </a:solidFill>
                <a:latin typeface="Poppins"/>
              </a:rPr>
              <a:t>perioadă de contractare a creditului de maximum 5 ani (fără a depăși durata Programului și/sau a PCER). </a:t>
            </a:r>
            <a:endParaRPr b="0" lang="ro-RO"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31" name="Text 0"/>
          <p:cNvSpPr/>
          <p:nvPr/>
        </p:nvSpPr>
        <p:spPr>
          <a:xfrm>
            <a:off x="1280160" y="743760"/>
            <a:ext cx="11521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000" spc="-1" strike="noStrike">
                <a:solidFill>
                  <a:srgbClr val="f57f20"/>
                </a:solidFill>
                <a:latin typeface="Poppins"/>
                <a:ea typeface="Poppins"/>
              </a:rPr>
              <a:t>SOLICITANȚI ELIGIBILI</a:t>
            </a:r>
            <a:endParaRPr b="0" lang="ro-RO" sz="4000" spc="-1" strike="noStrike">
              <a:solidFill>
                <a:srgbClr val="000000"/>
              </a:solidFill>
              <a:latin typeface="Arial"/>
            </a:endParaRPr>
          </a:p>
        </p:txBody>
      </p:sp>
      <p:sp>
        <p:nvSpPr>
          <p:cNvPr id="132" name="Text 1"/>
          <p:cNvSpPr/>
          <p:nvPr/>
        </p:nvSpPr>
        <p:spPr>
          <a:xfrm>
            <a:off x="1280160" y="1890360"/>
            <a:ext cx="13668480" cy="1818000"/>
          </a:xfrm>
          <a:prstGeom prst="rect">
            <a:avLst/>
          </a:prstGeom>
          <a:noFill/>
          <a:ln w="0">
            <a:noFill/>
          </a:ln>
        </p:spPr>
        <p:style>
          <a:lnRef idx="0"/>
          <a:fillRef idx="0"/>
          <a:effectRef idx="0"/>
          <a:fontRef idx="minor"/>
        </p:style>
        <p:txBody>
          <a:bodyPr lIns="0" rIns="0" tIns="0" bIns="0" anchor="t">
            <a:noAutofit/>
          </a:bodyPr>
          <a:p>
            <a:pPr defTabSz="914400">
              <a:lnSpc>
                <a:spcPct val="150000"/>
              </a:lnSpc>
              <a:tabLst>
                <a:tab algn="l" pos="0"/>
              </a:tabLst>
            </a:pPr>
            <a:r>
              <a:rPr b="1" lang="en-US" sz="2400" spc="-1" strike="noStrike">
                <a:solidFill>
                  <a:srgbClr val="4a5568"/>
                </a:solidFill>
                <a:latin typeface="Poppins"/>
                <a:ea typeface="Poppins"/>
              </a:rPr>
              <a:t>Sunt eligibile în cadrul Programului societățile care desfășoară activități principale autorizate pe CAEN Rev. 3 aferente domeniilor de producție, comerț sau servicii.</a:t>
            </a:r>
            <a:endParaRPr b="0" lang="ro-RO" sz="2400" spc="-1" strike="noStrike">
              <a:solidFill>
                <a:srgbClr val="000000"/>
              </a:solidFill>
              <a:latin typeface="Arial"/>
            </a:endParaRPr>
          </a:p>
          <a:p>
            <a:pPr defTabSz="914400">
              <a:lnSpc>
                <a:spcPct val="150000"/>
              </a:lnSpc>
              <a:tabLst>
                <a:tab algn="l" pos="0"/>
              </a:tabLst>
            </a:pPr>
            <a:r>
              <a:rPr b="0" lang="en-US" sz="2000" spc="-1" strike="noStrike">
                <a:solidFill>
                  <a:srgbClr val="4a5568"/>
                </a:solidFill>
                <a:latin typeface="Poppins"/>
                <a:ea typeface="Poppins"/>
              </a:rPr>
              <a:t>Microîntreprinderi, întreprinderi mici şi întreprinderi mijlocii, care îndeplinesc cumulativ următoarele condiții:</a:t>
            </a:r>
            <a:endParaRPr b="0" lang="ro-RO" sz="2000" spc="-1" strike="noStrike">
              <a:solidFill>
                <a:srgbClr val="000000"/>
              </a:solidFill>
              <a:latin typeface="Arial"/>
            </a:endParaRPr>
          </a:p>
        </p:txBody>
      </p:sp>
      <p:pic>
        <p:nvPicPr>
          <p:cNvPr id="133" name="Image 8" descr="asset_corner_tr.png"/>
          <p:cNvPicPr/>
          <p:nvPr/>
        </p:nvPicPr>
        <p:blipFill>
          <a:blip r:embed="rId1"/>
          <a:stretch/>
        </p:blipFill>
        <p:spPr>
          <a:xfrm>
            <a:off x="13167360" y="0"/>
            <a:ext cx="5120280" cy="3085920"/>
          </a:xfrm>
          <a:prstGeom prst="rect">
            <a:avLst/>
          </a:prstGeom>
          <a:ln w="0">
            <a:noFill/>
          </a:ln>
        </p:spPr>
      </p:pic>
      <p:pic>
        <p:nvPicPr>
          <p:cNvPr id="134" name="Image 9" descr="asset_corner_bl.png"/>
          <p:cNvPicPr/>
          <p:nvPr/>
        </p:nvPicPr>
        <p:blipFill>
          <a:blip r:embed="rId2"/>
          <a:stretch/>
        </p:blipFill>
        <p:spPr>
          <a:xfrm>
            <a:off x="0" y="8847000"/>
            <a:ext cx="1279800" cy="1440000"/>
          </a:xfrm>
          <a:prstGeom prst="rect">
            <a:avLst/>
          </a:prstGeom>
          <a:ln w="0">
            <a:noFill/>
          </a:ln>
        </p:spPr>
      </p:pic>
      <p:sp>
        <p:nvSpPr>
          <p:cNvPr id="135" name="TextBox 45"/>
          <p:cNvSpPr/>
          <p:nvPr/>
        </p:nvSpPr>
        <p:spPr>
          <a:xfrm>
            <a:off x="1280160" y="3782520"/>
            <a:ext cx="7863480" cy="6033240"/>
          </a:xfrm>
          <a:prstGeom prst="rect">
            <a:avLst/>
          </a:prstGeom>
          <a:noFill/>
          <a:ln w="0">
            <a:noFill/>
          </a:ln>
        </p:spPr>
        <p:style>
          <a:lnRef idx="0"/>
          <a:fillRef idx="0"/>
          <a:effectRef idx="0"/>
          <a:fontRef idx="minor"/>
        </p:style>
        <p:txBody>
          <a:bodyPr lIns="90000" rIns="90000" tIns="45000" bIns="45000" anchor="t">
            <a:spAutoFit/>
          </a:bodyPr>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Sunt înregistrate conform Legii nr. 31/1990;</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Sunt întreprinderi autonome, partenere sau legate;</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Au capital integral privat și cifră de afaceri &gt; 0 în 2024;</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Mențin cifra de afaceri &gt; 0 în perioada 2025–2028;</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Sunt înființate până la 31.12.2021 și activează în România;</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Au cod CAEN eligibil, principal din 01.01.2022 și autorizat la înscriere;</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Nu au datorii la bugetul general consolidat;</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Nu se află în dizolvare, insolvență, faliment, lichidare, suspendare etc.;</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Asigură minimum 60% cofinanțare prin credit de la o instituție parteneră;</a:t>
            </a:r>
            <a:endParaRPr b="0" lang="ro-RO" sz="2000" spc="-1" strike="noStrike">
              <a:solidFill>
                <a:srgbClr val="000000"/>
              </a:solidFill>
              <a:latin typeface="Arial"/>
            </a:endParaRPr>
          </a:p>
        </p:txBody>
      </p:sp>
      <p:sp>
        <p:nvSpPr>
          <p:cNvPr id="136" name="TextBox 47"/>
          <p:cNvSpPr/>
          <p:nvPr/>
        </p:nvSpPr>
        <p:spPr>
          <a:xfrm>
            <a:off x="9919800" y="3782520"/>
            <a:ext cx="7453440" cy="6033240"/>
          </a:xfrm>
          <a:prstGeom prst="rect">
            <a:avLst/>
          </a:prstGeom>
          <a:noFill/>
          <a:ln w="0">
            <a:noFill/>
          </a:ln>
        </p:spPr>
        <p:style>
          <a:lnRef idx="0"/>
          <a:fillRef idx="0"/>
          <a:effectRef idx="0"/>
          <a:fontRef idx="minor"/>
        </p:style>
        <p:txBody>
          <a:bodyPr lIns="90000" rIns="90000" tIns="45000" bIns="45000" anchor="t">
            <a:spAutoFit/>
          </a:bodyPr>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Nu au ajutoare de stat/de minimis de recuperat;</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Creează cel puțin 1 loc de muncă nou, cu normă întreagă și pe perioadă nedeterminată, ocupat de o persoană care nu a avut raporturi de muncă cu societatea în ultimele 6 luni, în perioada de realizare a investițiilor, și mențin locul de muncă ocupat cel puțin pe perioada de valabilitate a Programului;</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Păstrează cel puțin 50% din numărul mediu anual de angajați înregistrat la 31.12.2024 în fiecare exercițiu financiar ulterior, </a:t>
            </a:r>
            <a:r>
              <a:rPr b="1" lang="en-GB" sz="2000" spc="-1" strike="noStrike">
                <a:solidFill>
                  <a:srgbClr val="002060"/>
                </a:solidFill>
                <a:latin typeface="Poppins"/>
              </a:rPr>
              <a:t>până la 31.12.2028</a:t>
            </a:r>
            <a:r>
              <a:rPr b="0" lang="en-GB" sz="2000" spc="-1" strike="noStrike">
                <a:solidFill>
                  <a:srgbClr val="002060"/>
                </a:solidFill>
                <a:latin typeface="Poppins"/>
              </a:rPr>
              <a:t> inclusiv, sub sancțiunea recuperării ajutorului de minimis acordat; </a:t>
            </a:r>
            <a:endParaRPr b="0" lang="ro-RO" sz="2000" spc="-1" strike="noStrike">
              <a:solidFill>
                <a:srgbClr val="000000"/>
              </a:solidFill>
              <a:latin typeface="Arial"/>
            </a:endParaRPr>
          </a:p>
          <a:p>
            <a:pPr marL="343080" indent="-343080" algn="just" defTabSz="914400">
              <a:lnSpc>
                <a:spcPct val="150000"/>
              </a:lnSpc>
              <a:buClr>
                <a:srgbClr val="002060"/>
              </a:buClr>
              <a:buFont typeface="Arial"/>
              <a:buChar char="•"/>
            </a:pPr>
            <a:r>
              <a:rPr b="0" lang="en-GB" sz="2000" spc="-1" strike="noStrike">
                <a:solidFill>
                  <a:srgbClr val="002060"/>
                </a:solidFill>
                <a:latin typeface="Poppins"/>
              </a:rPr>
              <a:t>Respectă integral acordul de finanțare și rambursarea creditului și a dobânzii.</a:t>
            </a:r>
            <a:endParaRPr b="0" lang="ro-RO"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7f7f7"/>
        </a:solidFill>
      </p:bgPr>
    </p:bg>
    <p:spTree>
      <p:nvGrpSpPr>
        <p:cNvPr id="1" name=""/>
        <p:cNvGrpSpPr/>
        <p:nvPr/>
      </p:nvGrpSpPr>
      <p:grpSpPr>
        <a:xfrm>
          <a:off x="0" y="0"/>
          <a:ext cx="0" cy="0"/>
          <a:chOff x="0" y="0"/>
          <a:chExt cx="0" cy="0"/>
        </a:xfrm>
      </p:grpSpPr>
      <p:sp>
        <p:nvSpPr>
          <p:cNvPr id="137" name="Text 0"/>
          <p:cNvSpPr/>
          <p:nvPr/>
        </p:nvSpPr>
        <p:spPr>
          <a:xfrm>
            <a:off x="1280160" y="1085760"/>
            <a:ext cx="13807080" cy="9140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4000" spc="-1" strike="noStrike">
                <a:solidFill>
                  <a:srgbClr val="f57f20"/>
                </a:solidFill>
                <a:latin typeface="Poppins"/>
                <a:ea typeface="Poppins"/>
              </a:rPr>
              <a:t>ASPECTE CRITICE PENTRU ELIGIBILITATE ȘI FINANȚARE</a:t>
            </a:r>
            <a:endParaRPr b="0" lang="ro-RO" sz="4000" spc="-1" strike="noStrike">
              <a:solidFill>
                <a:srgbClr val="000000"/>
              </a:solidFill>
              <a:latin typeface="Arial"/>
            </a:endParaRPr>
          </a:p>
        </p:txBody>
      </p:sp>
      <p:sp>
        <p:nvSpPr>
          <p:cNvPr id="138" name="Text 1"/>
          <p:cNvSpPr/>
          <p:nvPr/>
        </p:nvSpPr>
        <p:spPr>
          <a:xfrm>
            <a:off x="1280160" y="2866320"/>
            <a:ext cx="15727320" cy="7558200"/>
          </a:xfrm>
          <a:prstGeom prst="rect">
            <a:avLst/>
          </a:prstGeom>
          <a:noFill/>
          <a:ln w="0">
            <a:noFill/>
          </a:ln>
        </p:spPr>
        <p:style>
          <a:lnRef idx="0"/>
          <a:fillRef idx="0"/>
          <a:effectRef idx="0"/>
          <a:fontRef idx="minor"/>
        </p:style>
        <p:txBody>
          <a:bodyPr lIns="0" rIns="0" tIns="0" bIns="0" anchor="t">
            <a:noAutofit/>
          </a:bodyPr>
          <a:p>
            <a:pPr marL="285840" indent="-285840" defTabSz="914400">
              <a:lnSpc>
                <a:spcPct val="150000"/>
              </a:lnSpc>
              <a:buClr>
                <a:srgbClr val="000000"/>
              </a:buClr>
              <a:buFont typeface="Arial"/>
              <a:buChar char="•"/>
            </a:pPr>
            <a:r>
              <a:rPr b="0" lang="en-GB" sz="2400" spc="-1" strike="noStrike">
                <a:solidFill>
                  <a:schemeClr val="dk1"/>
                </a:solidFill>
                <a:latin typeface="Poppins"/>
              </a:rPr>
              <a:t>Existența unor obligații fiscale eșalonate conduce la neeligibilitatea solicitantului;</a:t>
            </a:r>
            <a:endParaRPr b="0" lang="ro-RO" sz="2400" spc="-1" strike="noStrike">
              <a:solidFill>
                <a:srgbClr val="000000"/>
              </a:solidFill>
              <a:latin typeface="Arial"/>
            </a:endParaRPr>
          </a:p>
          <a:p>
            <a:pPr marL="285840" indent="-285840" defTabSz="914400">
              <a:lnSpc>
                <a:spcPct val="150000"/>
              </a:lnSpc>
              <a:buClr>
                <a:srgbClr val="000000"/>
              </a:buClr>
              <a:buFont typeface="Arial"/>
              <a:buChar char="•"/>
            </a:pPr>
            <a:r>
              <a:rPr b="0" lang="en-GB" sz="2400" spc="-1" strike="noStrike">
                <a:solidFill>
                  <a:schemeClr val="dk1"/>
                </a:solidFill>
                <a:latin typeface="Poppins"/>
              </a:rPr>
              <a:t>Persoanele care dețin calitatea de asociat/acționar în mai multe societăți pot accesa programul printr-o singură societate;</a:t>
            </a:r>
            <a:endParaRPr b="0" lang="ro-RO" sz="2400" spc="-1" strike="noStrike">
              <a:solidFill>
                <a:srgbClr val="000000"/>
              </a:solidFill>
              <a:latin typeface="Arial"/>
            </a:endParaRPr>
          </a:p>
          <a:p>
            <a:pPr marL="285840" indent="-285840" defTabSz="914400">
              <a:lnSpc>
                <a:spcPct val="150000"/>
              </a:lnSpc>
              <a:buClr>
                <a:srgbClr val="000000"/>
              </a:buClr>
              <a:buFont typeface="Arial"/>
              <a:buChar char="•"/>
            </a:pPr>
            <a:r>
              <a:rPr b="0" lang="en-GB" sz="2400" spc="-1" strike="noStrike">
                <a:solidFill>
                  <a:schemeClr val="dk1"/>
                </a:solidFill>
                <a:latin typeface="Poppins"/>
              </a:rPr>
              <a:t>O societate nu poate avea simultan calitatea de beneficiar și furnizor în cadrul programului;</a:t>
            </a:r>
            <a:endParaRPr b="0" lang="ro-RO" sz="2400" spc="-1" strike="noStrike">
              <a:solidFill>
                <a:srgbClr val="000000"/>
              </a:solidFill>
              <a:latin typeface="Arial"/>
            </a:endParaRPr>
          </a:p>
          <a:p>
            <a:pPr marL="285840" indent="-285840" defTabSz="914400">
              <a:lnSpc>
                <a:spcPct val="150000"/>
              </a:lnSpc>
              <a:buClr>
                <a:srgbClr val="000000"/>
              </a:buClr>
              <a:buFont typeface="Arial"/>
              <a:buChar char="•"/>
            </a:pPr>
            <a:r>
              <a:rPr b="0" lang="en-GB" sz="2400" spc="-1" strike="noStrike">
                <a:solidFill>
                  <a:schemeClr val="dk1"/>
                </a:solidFill>
                <a:latin typeface="Poppins"/>
              </a:rPr>
              <a:t>Activitatea aferentă codului CAEN principal eligibil trebuie să fie desfășurată neîntrerupt de la 1 ianuarie 2022. Modificarea ulterioară a codului CAEN principal conduce la neeligibilitatea solicitantului;</a:t>
            </a:r>
            <a:endParaRPr b="0" lang="ro-RO" sz="2400" spc="-1" strike="noStrike">
              <a:solidFill>
                <a:srgbClr val="000000"/>
              </a:solidFill>
              <a:latin typeface="Arial"/>
            </a:endParaRPr>
          </a:p>
          <a:p>
            <a:pPr marL="285840" indent="-285840" defTabSz="914400">
              <a:lnSpc>
                <a:spcPct val="150000"/>
              </a:lnSpc>
              <a:buClr>
                <a:srgbClr val="000000"/>
              </a:buClr>
              <a:buFont typeface="Arial"/>
              <a:buChar char="•"/>
            </a:pPr>
            <a:r>
              <a:rPr b="1" lang="en-GB" sz="2400" spc="-1" strike="noStrike">
                <a:solidFill>
                  <a:schemeClr val="dk1"/>
                </a:solidFill>
                <a:latin typeface="Poppins"/>
              </a:rPr>
              <a:t>Aprobarea proiectului ≠ aprobarea creditului</a:t>
            </a:r>
            <a:br>
              <a:rPr sz="2400"/>
            </a:br>
            <a:r>
              <a:rPr b="0" lang="en-GB" sz="2400" spc="-1" strike="noStrike">
                <a:solidFill>
                  <a:schemeClr val="dk1"/>
                </a:solidFill>
                <a:latin typeface="Poppins"/>
              </a:rPr>
              <a:t>Aprobarea în cadrul programului nu garantează acordarea creditului. Banca efectuează propria analiză de creditare și poate decide neacordarea finanțării. </a:t>
            </a:r>
            <a:r>
              <a:rPr b="1" lang="ro-RO" sz="2400" spc="-1" strike="noStrike">
                <a:solidFill>
                  <a:schemeClr val="dk1"/>
                </a:solidFill>
                <a:latin typeface="Poppins"/>
              </a:rPr>
              <a:t>Banca se alege la înscriere și nu mai poate fi schimbată ulterior.</a:t>
            </a:r>
            <a:endParaRPr b="0" lang="ro-RO" sz="2400" spc="-1" strike="noStrike">
              <a:solidFill>
                <a:srgbClr val="000000"/>
              </a:solidFill>
              <a:latin typeface="Arial"/>
            </a:endParaRPr>
          </a:p>
        </p:txBody>
      </p:sp>
      <p:pic>
        <p:nvPicPr>
          <p:cNvPr id="139" name="Image 8" descr="asset_corner_tr.png"/>
          <p:cNvPicPr/>
          <p:nvPr/>
        </p:nvPicPr>
        <p:blipFill>
          <a:blip r:embed="rId1"/>
          <a:stretch/>
        </p:blipFill>
        <p:spPr>
          <a:xfrm>
            <a:off x="13167360" y="0"/>
            <a:ext cx="5120280" cy="3085920"/>
          </a:xfrm>
          <a:prstGeom prst="rect">
            <a:avLst/>
          </a:prstGeom>
          <a:ln w="0">
            <a:noFill/>
          </a:ln>
        </p:spPr>
      </p:pic>
      <p:pic>
        <p:nvPicPr>
          <p:cNvPr id="140" name="Image 9" descr="asset_corner_bl.png"/>
          <p:cNvPicPr/>
          <p:nvPr/>
        </p:nvPicPr>
        <p:blipFill>
          <a:blip r:embed="rId2"/>
          <a:stretch/>
        </p:blipFill>
        <p:spPr>
          <a:xfrm>
            <a:off x="0" y="8847000"/>
            <a:ext cx="1279800" cy="14400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2938</TotalTime>
  <Application>LibreOffice/24.2.3.2$Windows_X86_64 LibreOffice_project/433d9c2ded56988e8a90e6b2e771ee4e6a5ab2ba</Application>
  <AppVersion>15.0000</AppVersion>
  <Words>2119</Words>
  <Paragraphs>162</Paragraphs>
  <Company>PptxGenJS</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2026-08-31T08:23:46Z</dcterms:created>
  <dc:creator>Goodwill Consulting</dc:creator>
  <dc:description/>
  <dc:language>ro-RO</dc:language>
  <cp:lastModifiedBy>Razvan Galatan</cp:lastModifiedBy>
  <dcterms:modified xsi:type="dcterms:W3CDTF">2026-09-03T09:16:36Z</dcterms:modified>
  <cp:revision>60</cp:revision>
  <dc:subject>PptxGenJS Presentation</dc:subject>
  <dc:title>Webinar SME Eco-Tech</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15</vt:i4>
  </property>
  <property fmtid="{D5CDD505-2E9C-101B-9397-08002B2CF9AE}" pid="3" name="PresentationFormat">
    <vt:lpwstr>Custom</vt:lpwstr>
  </property>
  <property fmtid="{D5CDD505-2E9C-101B-9397-08002B2CF9AE}" pid="4" name="Slides">
    <vt:i4>19</vt:i4>
  </property>
</Properties>
</file>